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5"/>
  </p:notesMasterIdLst>
  <p:sldIdLst>
    <p:sldId id="257" r:id="rId2"/>
    <p:sldId id="340" r:id="rId3"/>
    <p:sldId id="342" r:id="rId4"/>
    <p:sldId id="343" r:id="rId5"/>
    <p:sldId id="344" r:id="rId6"/>
    <p:sldId id="345" r:id="rId7"/>
    <p:sldId id="346" r:id="rId8"/>
    <p:sldId id="348" r:id="rId9"/>
    <p:sldId id="350" r:id="rId10"/>
    <p:sldId id="351" r:id="rId11"/>
    <p:sldId id="352" r:id="rId12"/>
    <p:sldId id="353" r:id="rId13"/>
    <p:sldId id="354" r:id="rId14"/>
    <p:sldId id="355" r:id="rId15"/>
    <p:sldId id="356" r:id="rId16"/>
    <p:sldId id="357" r:id="rId17"/>
    <p:sldId id="401" r:id="rId18"/>
    <p:sldId id="358" r:id="rId19"/>
    <p:sldId id="359"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1" r:id="rId50"/>
    <p:sldId id="392" r:id="rId51"/>
    <p:sldId id="393" r:id="rId52"/>
    <p:sldId id="394" r:id="rId53"/>
    <p:sldId id="400" r:id="rId54"/>
  </p:sldIdLst>
  <p:sldSz cx="9144000" cy="5143500" type="screen16x9"/>
  <p:notesSz cx="6858000" cy="9144000"/>
  <p:embeddedFontLst>
    <p:embeddedFont>
      <p:font typeface="Didact Gothic" panose="020B0604020202020204" charset="0"/>
      <p:regular r:id="rId56"/>
    </p:embeddedFont>
    <p:embeddedFont>
      <p:font typeface="Helvetica Neue Light" panose="020B0604020202020204" charset="0"/>
      <p:regular r:id="rId57"/>
      <p:bold r:id="rId58"/>
      <p:italic r:id="rId59"/>
      <p:boldItalic r:id="rId60"/>
    </p:embeddedFont>
    <p:embeddedFont>
      <p:font typeface="DM Sans" panose="020B0604020202020204" charset="0"/>
      <p:regular r:id="rId61"/>
      <p:bold r:id="rId62"/>
      <p:italic r:id="rId63"/>
      <p:boldItalic r:id="rId64"/>
    </p:embeddedFont>
    <p:embeddedFont>
      <p:font typeface="Helvetica Neue"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0CF95E-4570-4086-B277-E2FE895C0EB8}">
  <a:tblStyle styleId="{D90CF95E-4570-4086-B277-E2FE895C0EB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CF298E5-AC25-4B7E-8425-7646D1A3C7A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84"/>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9ba03e98c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4" name="Google Shape;874;g139ba03e98c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39ba03e98c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39ba03e98c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Dentro de los componentes de la inteligencia artificial, el componente que vamos a desarrollar en esta clase es el Machine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39ba03e98c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39ba03e98c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39ba03e98c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39ba03e98c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39ba03e98c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39ba03e98c_1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39ba03e98c_1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 La evolución de este campo de la ciencia, matemática, ingeniería tiene ya más de 60 años y solo con el incremento de recursos computacionales a partir de los años 80 se ha podido avanzar en el tema</a:t>
            </a:r>
            <a:endParaRPr/>
          </a:p>
        </p:txBody>
      </p:sp>
      <p:sp>
        <p:nvSpPr>
          <p:cNvPr id="909" name="Google Shape;909;g139ba03e98c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9ba03e98c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1950- Maquina de Turing</a:t>
            </a:r>
            <a:endParaRPr/>
          </a:p>
          <a:p>
            <a:pPr marL="0" lvl="0" indent="0" algn="l" rtl="0">
              <a:lnSpc>
                <a:spcPct val="100000"/>
              </a:lnSpc>
              <a:spcBef>
                <a:spcPts val="0"/>
              </a:spcBef>
              <a:spcAft>
                <a:spcPts val="0"/>
              </a:spcAft>
              <a:buSzPts val="1100"/>
              <a:buNone/>
            </a:pPr>
            <a:r>
              <a:rPr lang="es"/>
              <a:t>1951- SNARC primera maquina neuronal</a:t>
            </a:r>
            <a:endParaRPr/>
          </a:p>
          <a:p>
            <a:pPr marL="0" lvl="0" indent="0" algn="l" rtl="0">
              <a:lnSpc>
                <a:spcPct val="100000"/>
              </a:lnSpc>
              <a:spcBef>
                <a:spcPts val="0"/>
              </a:spcBef>
              <a:spcAft>
                <a:spcPts val="0"/>
              </a:spcAft>
              <a:buSzPts val="1100"/>
              <a:buNone/>
            </a:pPr>
            <a:r>
              <a:rPr lang="es"/>
              <a:t>1956- Primerz vez que se reconoce el termino IA</a:t>
            </a:r>
            <a:endParaRPr/>
          </a:p>
          <a:p>
            <a:pPr marL="0" lvl="0" indent="0" algn="l" rtl="0">
              <a:lnSpc>
                <a:spcPct val="100000"/>
              </a:lnSpc>
              <a:spcBef>
                <a:spcPts val="0"/>
              </a:spcBef>
              <a:spcAft>
                <a:spcPts val="0"/>
              </a:spcAft>
              <a:buSzPts val="1100"/>
              <a:buNone/>
            </a:pPr>
            <a:r>
              <a:rPr lang="es"/>
              <a:t>1963- Expansion teoria ML</a:t>
            </a:r>
            <a:endParaRPr/>
          </a:p>
          <a:p>
            <a:pPr marL="0" lvl="0" indent="0" algn="l" rtl="0">
              <a:lnSpc>
                <a:spcPct val="100000"/>
              </a:lnSpc>
              <a:spcBef>
                <a:spcPts val="0"/>
              </a:spcBef>
              <a:spcAft>
                <a:spcPts val="0"/>
              </a:spcAft>
              <a:buSzPts val="1100"/>
              <a:buNone/>
            </a:pPr>
            <a:r>
              <a:rPr lang="es"/>
              <a:t>1964 - </a:t>
            </a:r>
            <a:r>
              <a:rPr lang="es">
                <a:solidFill>
                  <a:schemeClr val="dk1"/>
                </a:solidFill>
              </a:rPr>
              <a:t> LISP programa que resuelve problemas de algebra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1965- Chatbot ELIZA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1972- MYON para deteccion de enfermedades infecciosas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1975-1980 Primer Invierno de IA, falta de recursos computacionales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1982- Teoria de redes neuronales comienzan a ganar popularidad</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1991- Sistemas de planificacion DART</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1997- DeepBlue ganandole al campeon de ajedrez</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2000- Algoritmos AI usados en mercados verticales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2005- Sistemas de recomendacion web</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2011- IBM Watson NLP</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2012- Google Brain reconoce imagenes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2015- Alpha Go para videojuegos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2017- Todo se  mueve a entorno Cloud</a:t>
            </a:r>
            <a:endParaRPr>
              <a:solidFill>
                <a:schemeClr val="dk1"/>
              </a:solidFill>
            </a:endParaRPr>
          </a:p>
        </p:txBody>
      </p:sp>
      <p:sp>
        <p:nvSpPr>
          <p:cNvPr id="916" name="Google Shape;916;g139ba03e98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9ba03e98c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1950- Maquina de Turing</a:t>
            </a:r>
            <a:endParaRPr/>
          </a:p>
          <a:p>
            <a:pPr marL="0" lvl="0" indent="0" algn="l" rtl="0">
              <a:lnSpc>
                <a:spcPct val="100000"/>
              </a:lnSpc>
              <a:spcBef>
                <a:spcPts val="0"/>
              </a:spcBef>
              <a:spcAft>
                <a:spcPts val="0"/>
              </a:spcAft>
              <a:buSzPts val="1100"/>
              <a:buNone/>
            </a:pPr>
            <a:r>
              <a:rPr lang="es"/>
              <a:t>1951- SNARC primera maquina neuronal</a:t>
            </a:r>
            <a:endParaRPr/>
          </a:p>
          <a:p>
            <a:pPr marL="0" lvl="0" indent="0" algn="l" rtl="0">
              <a:lnSpc>
                <a:spcPct val="100000"/>
              </a:lnSpc>
              <a:spcBef>
                <a:spcPts val="0"/>
              </a:spcBef>
              <a:spcAft>
                <a:spcPts val="0"/>
              </a:spcAft>
              <a:buSzPts val="1100"/>
              <a:buNone/>
            </a:pPr>
            <a:r>
              <a:rPr lang="es"/>
              <a:t>1956- Primerz vez que se reconoce el termino IA</a:t>
            </a:r>
            <a:endParaRPr/>
          </a:p>
          <a:p>
            <a:pPr marL="0" lvl="0" indent="0" algn="l" rtl="0">
              <a:lnSpc>
                <a:spcPct val="100000"/>
              </a:lnSpc>
              <a:spcBef>
                <a:spcPts val="0"/>
              </a:spcBef>
              <a:spcAft>
                <a:spcPts val="0"/>
              </a:spcAft>
              <a:buSzPts val="1100"/>
              <a:buNone/>
            </a:pPr>
            <a:r>
              <a:rPr lang="es"/>
              <a:t>1963- Expansion teoria ML</a:t>
            </a:r>
            <a:endParaRPr/>
          </a:p>
          <a:p>
            <a:pPr marL="0" lvl="0" indent="0" algn="l" rtl="0">
              <a:lnSpc>
                <a:spcPct val="100000"/>
              </a:lnSpc>
              <a:spcBef>
                <a:spcPts val="0"/>
              </a:spcBef>
              <a:spcAft>
                <a:spcPts val="0"/>
              </a:spcAft>
              <a:buSzPts val="1100"/>
              <a:buNone/>
            </a:pPr>
            <a:r>
              <a:rPr lang="es"/>
              <a:t>1964 - </a:t>
            </a:r>
            <a:r>
              <a:rPr lang="es">
                <a:solidFill>
                  <a:schemeClr val="dk1"/>
                </a:solidFill>
              </a:rPr>
              <a:t> LISP programa que resuelve problemas de algebra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1965- Chatbot ELIZA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1972- MYON para deteccion de enfermedades infecciosas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1975-1980 Primer Invierno de IA, falta de recursos computacionales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1982- Teoria de redes neuronales comienzan a ganar popularidad</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1991- Sistemas de planificacion DART</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1997- DeepBlue ganandole al campeon de ajedrez</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2000- Algoritmos AI usados en mercados verticales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2005- Sistemas de recomendacion web</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2011- IBM Watson NLP</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2012- Google Brain reconoce imagenes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2015- Alpha Go para videojuegos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2017- Todo se  mueve a entorno Cloud</a:t>
            </a:r>
            <a:endParaRPr>
              <a:solidFill>
                <a:schemeClr val="dk1"/>
              </a:solidFill>
            </a:endParaRPr>
          </a:p>
        </p:txBody>
      </p:sp>
      <p:sp>
        <p:nvSpPr>
          <p:cNvPr id="916" name="Google Shape;916;g139ba03e98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177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39ba03e98c_1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3" name="Google Shape;923;g139ba03e98c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39ba03e98c_1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39ba03e98c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39ba03e98c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39ba03e98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39ba03e98c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39ba03e98c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39ba03e98c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39ba03e98c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9ba03e98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g139ba03e98c_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9ba03e98c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1" name="Google Shape;981;g139ba03e98c_1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39ba03e98c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39ba03e98c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39ba03e98c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139ba03e98c_1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39ba03e98c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139ba03e98c_1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39ba03e98c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39ba03e98c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39ba03e98c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39ba03e98c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9ba03e98c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9ba03e98c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39ba03e98c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39ba03e98c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9ba03e98c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39ba03e98c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9ba03e98c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39ba03e98c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Algunos ejemplos cotidianos de aplicaciones que utilizamos todos los días (e.g WhatsApp, Messenger, Facebook, Instagram) que tienen sus propios sistemas de IA </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39ba03e98c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139ba03e98c_1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9ba03e98c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9ba03e98c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39ba03e98c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39ba03e98c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39ba03e98c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39ba03e98c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39ba03e98c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139ba03e98c_1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9ba03e98c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9ba03e98c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9ba03e98c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9ba03e98c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39ba03e98c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139ba03e98c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39ba03e98c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39ba03e98c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39ba03e98c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139ba03e98c_1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39ba03e98c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g139ba03e98c_1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9ba03e98c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139ba03e98c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39ba03e98c_1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g139ba03e98c_1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39ba03e98c_1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139ba03e98c_1_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39ba03e98c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g139ba03e98c_1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39ba03e98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139ba03e98c_1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39ba03e98c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39ba03e98c_1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39ba03e98c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39ba03e98c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39ba03e98c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g139ba03e98c_1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39ba03e98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39ba03e98c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39ba03e98c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g139ba03e98c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39ba03e98c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139ba03e98c_1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39ba03e98c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39ba03e98c_1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39ba03e98c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39ba03e98c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39ba03e98c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39ba03e98c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39ba03e98c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g139ba03e98c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endParaRPr sz="1800" b="1">
              <a:solidFill>
                <a:schemeClr val="dk1"/>
              </a:solidFill>
              <a:latin typeface="Didact Gothic"/>
              <a:ea typeface="Didact Gothic"/>
              <a:cs typeface="Didact Gothic"/>
              <a:sym typeface="Didact Gothic"/>
            </a:endParaRPr>
          </a:p>
          <a:p>
            <a:pPr marL="0" lvl="0" indent="0" algn="l" rtl="0">
              <a:lnSpc>
                <a:spcPct val="100000"/>
              </a:lnSpc>
              <a:spcBef>
                <a:spcPts val="110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39ba03e98c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139ba03e98c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Un enfoque más pragmatico es el uso de analitica predictiva que consta de 5 grandes pasos: Problema (Objetivos, Problema comercial, Objetivos), Data (Contexto analitico para resolucion de problema), Modelo (Machine Learning + Deep Learning), Evaluación (Métricas de validación) y finalmente despliegue (Puesta en producción)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39ba03e98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39ba03e98c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 name="Google Shape;18;p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2">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1 1">
  <p:cSld name="SECTION_HEADER_1_1_1_1_1_1_1_1_1_3">
    <p:bg>
      <p:bgPr>
        <a:blipFill>
          <a:blip r:embed="rId2">
            <a:alphaModFix/>
          </a:blip>
          <a:stretch>
            <a:fillRect/>
          </a:stretch>
        </a:blipFill>
        <a:effectLst/>
      </p:bgPr>
    </p:bg>
    <p:spTree>
      <p:nvGrpSpPr>
        <p:cNvPr id="1" name="Shape 45"/>
        <p:cNvGrpSpPr/>
        <p:nvPr/>
      </p:nvGrpSpPr>
      <p:grpSpPr>
        <a:xfrm>
          <a:off x="0" y="0"/>
          <a:ext cx="0" cy="0"/>
          <a:chOff x="0" y="0"/>
          <a:chExt cx="0" cy="0"/>
        </a:xfrm>
      </p:grpSpPr>
      <p:pic>
        <p:nvPicPr>
          <p:cNvPr id="46" name="Google Shape;46;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javatpoint.com/history-of-artificial-intelligenc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yaL5ZMvRRqE&amp;ab_channel=PlattformLernendeSystem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58"/>
        <p:cNvGrpSpPr/>
        <p:nvPr/>
      </p:nvGrpSpPr>
      <p:grpSpPr>
        <a:xfrm>
          <a:off x="0" y="0"/>
          <a:ext cx="0" cy="0"/>
          <a:chOff x="0" y="0"/>
          <a:chExt cx="0" cy="0"/>
        </a:xfrm>
      </p:grpSpPr>
      <p:sp>
        <p:nvSpPr>
          <p:cNvPr id="59" name="Google Shape;59;p19"/>
          <p:cNvSpPr txBox="1"/>
          <p:nvPr/>
        </p:nvSpPr>
        <p:spPr>
          <a:xfrm>
            <a:off x="1334532" y="1799646"/>
            <a:ext cx="64962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smtClean="0">
                <a:solidFill>
                  <a:schemeClr val="accent1">
                    <a:lumMod val="75000"/>
                  </a:schemeClr>
                </a:solidFill>
                <a:latin typeface="DM Sans"/>
                <a:ea typeface="DM Sans"/>
                <a:cs typeface="DM Sans"/>
                <a:sym typeface="DM Sans"/>
              </a:rPr>
              <a:t>Modelos Analíticos para DS I</a:t>
            </a:r>
            <a:endParaRPr sz="4000" b="1" i="0" u="none" strike="noStrike" cap="none" dirty="0">
              <a:solidFill>
                <a:schemeClr val="accent1">
                  <a:lumMod val="75000"/>
                </a:schemeClr>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75"/>
        <p:cNvGrpSpPr/>
        <p:nvPr/>
      </p:nvGrpSpPr>
      <p:grpSpPr>
        <a:xfrm>
          <a:off x="0" y="0"/>
          <a:ext cx="0" cy="0"/>
          <a:chOff x="0" y="0"/>
          <a:chExt cx="0" cy="0"/>
        </a:xfrm>
      </p:grpSpPr>
      <p:sp>
        <p:nvSpPr>
          <p:cNvPr id="876" name="Google Shape;876;p113"/>
          <p:cNvSpPr txBox="1">
            <a:spLocks noGrp="1"/>
          </p:cNvSpPr>
          <p:nvPr>
            <p:ph type="body" idx="4294967295"/>
          </p:nvPr>
        </p:nvSpPr>
        <p:spPr>
          <a:xfrm>
            <a:off x="4284000" y="1732425"/>
            <a:ext cx="3970500" cy="2108400"/>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lt1"/>
              </a:buClr>
              <a:buSzPts val="2300"/>
              <a:buNone/>
            </a:pPr>
            <a:r>
              <a:rPr lang="es" sz="1350" b="1">
                <a:solidFill>
                  <a:schemeClr val="dk1"/>
                </a:solidFill>
                <a:latin typeface="DM Sans"/>
                <a:ea typeface="DM Sans"/>
                <a:cs typeface="DM Sans"/>
                <a:sym typeface="DM Sans"/>
              </a:rPr>
              <a:t>IA</a:t>
            </a:r>
            <a:r>
              <a:rPr lang="es" sz="1350">
                <a:solidFill>
                  <a:schemeClr val="dk1"/>
                </a:solidFill>
                <a:latin typeface="DM Sans"/>
                <a:ea typeface="DM Sans"/>
                <a:cs typeface="DM Sans"/>
                <a:sym typeface="DM Sans"/>
              </a:rPr>
              <a:t> se refiere a la </a:t>
            </a:r>
            <a:r>
              <a:rPr lang="es" sz="1350" b="1">
                <a:solidFill>
                  <a:schemeClr val="dk1"/>
                </a:solidFill>
                <a:latin typeface="DM Sans"/>
                <a:ea typeface="DM Sans"/>
                <a:cs typeface="DM Sans"/>
                <a:sym typeface="DM Sans"/>
              </a:rPr>
              <a:t>capacidad de una máquina de realizar tareas y/o procesos</a:t>
            </a:r>
            <a:r>
              <a:rPr lang="es" sz="1350">
                <a:solidFill>
                  <a:schemeClr val="dk1"/>
                </a:solidFill>
                <a:latin typeface="DM Sans"/>
                <a:ea typeface="DM Sans"/>
                <a:cs typeface="DM Sans"/>
                <a:sym typeface="DM Sans"/>
              </a:rPr>
              <a:t>, los cuales requieren de una “inteligencia” similar a la de un ser humano, desarrollándolas de la misma forma o mejor que una persona.</a:t>
            </a:r>
            <a:endParaRPr sz="1350">
              <a:solidFill>
                <a:schemeClr val="dk1"/>
              </a:solidFill>
              <a:latin typeface="DM Sans"/>
              <a:ea typeface="DM Sans"/>
              <a:cs typeface="DM Sans"/>
              <a:sym typeface="DM Sans"/>
            </a:endParaRPr>
          </a:p>
        </p:txBody>
      </p:sp>
      <p:pic>
        <p:nvPicPr>
          <p:cNvPr id="877" name="Google Shape;877;p113"/>
          <p:cNvPicPr preferRelativeResize="0"/>
          <p:nvPr/>
        </p:nvPicPr>
        <p:blipFill rotWithShape="1">
          <a:blip r:embed="rId3">
            <a:alphaModFix/>
          </a:blip>
          <a:srcRect/>
          <a:stretch/>
        </p:blipFill>
        <p:spPr>
          <a:xfrm>
            <a:off x="1277725" y="1483350"/>
            <a:ext cx="2753250" cy="3230625"/>
          </a:xfrm>
          <a:prstGeom prst="rect">
            <a:avLst/>
          </a:prstGeom>
          <a:noFill/>
          <a:ln>
            <a:noFill/>
          </a:ln>
        </p:spPr>
      </p:pic>
      <p:sp>
        <p:nvSpPr>
          <p:cNvPr id="878" name="Google Shape;878;p113"/>
          <p:cNvSpPr txBox="1"/>
          <p:nvPr/>
        </p:nvSpPr>
        <p:spPr>
          <a:xfrm>
            <a:off x="644600" y="674500"/>
            <a:ext cx="5841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Inteligencia Artificial</a:t>
            </a:r>
            <a:endParaRPr sz="4000" b="1">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82"/>
        <p:cNvGrpSpPr/>
        <p:nvPr/>
      </p:nvGrpSpPr>
      <p:grpSpPr>
        <a:xfrm>
          <a:off x="0" y="0"/>
          <a:ext cx="0" cy="0"/>
          <a:chOff x="0" y="0"/>
          <a:chExt cx="0" cy="0"/>
        </a:xfrm>
      </p:grpSpPr>
      <p:sp>
        <p:nvSpPr>
          <p:cNvPr id="883" name="Google Shape;883;p114"/>
          <p:cNvSpPr txBox="1">
            <a:spLocks noGrp="1"/>
          </p:cNvSpPr>
          <p:nvPr>
            <p:ph type="title" idx="4294967295"/>
          </p:nvPr>
        </p:nvSpPr>
        <p:spPr>
          <a:xfrm>
            <a:off x="425525" y="756303"/>
            <a:ext cx="7429500" cy="392400"/>
          </a:xfrm>
          <a:prstGeom prst="rect">
            <a:avLst/>
          </a:prstGeom>
          <a:noFill/>
        </p:spPr>
        <p:txBody>
          <a:bodyPr spcFirstLastPara="1" wrap="square" lIns="91425" tIns="91425" rIns="91425" bIns="91425" anchor="t" anchorCtr="0">
            <a:normAutofit fontScale="90000"/>
          </a:bodyPr>
          <a:lstStyle/>
          <a:p>
            <a:pPr marL="0" marR="0" lvl="0" indent="0" algn="l" rtl="0">
              <a:lnSpc>
                <a:spcPct val="90000"/>
              </a:lnSpc>
              <a:spcBef>
                <a:spcPts val="0"/>
              </a:spcBef>
              <a:spcAft>
                <a:spcPts val="0"/>
              </a:spcAft>
              <a:buNone/>
            </a:pPr>
            <a:r>
              <a:rPr lang="es" sz="4000" b="1">
                <a:latin typeface="DM Sans"/>
                <a:ea typeface="DM Sans"/>
                <a:cs typeface="DM Sans"/>
                <a:sym typeface="DM Sans"/>
              </a:rPr>
              <a:t>Componentes de IA</a:t>
            </a:r>
            <a:endParaRPr sz="4000" b="1">
              <a:latin typeface="DM Sans"/>
              <a:ea typeface="DM Sans"/>
              <a:cs typeface="DM Sans"/>
              <a:sym typeface="DM Sans"/>
            </a:endParaRPr>
          </a:p>
        </p:txBody>
      </p:sp>
      <p:pic>
        <p:nvPicPr>
          <p:cNvPr id="884" name="Google Shape;884;p114"/>
          <p:cNvPicPr preferRelativeResize="0"/>
          <p:nvPr/>
        </p:nvPicPr>
        <p:blipFill rotWithShape="1">
          <a:blip r:embed="rId3">
            <a:alphaModFix/>
          </a:blip>
          <a:srcRect r="16282"/>
          <a:stretch/>
        </p:blipFill>
        <p:spPr>
          <a:xfrm>
            <a:off x="1638000" y="1408975"/>
            <a:ext cx="5004551" cy="336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88"/>
        <p:cNvGrpSpPr/>
        <p:nvPr/>
      </p:nvGrpSpPr>
      <p:grpSpPr>
        <a:xfrm>
          <a:off x="0" y="0"/>
          <a:ext cx="0" cy="0"/>
          <a:chOff x="0" y="0"/>
          <a:chExt cx="0" cy="0"/>
        </a:xfrm>
      </p:grpSpPr>
      <p:grpSp>
        <p:nvGrpSpPr>
          <p:cNvPr id="889" name="Google Shape;889;p115"/>
          <p:cNvGrpSpPr/>
          <p:nvPr/>
        </p:nvGrpSpPr>
        <p:grpSpPr>
          <a:xfrm>
            <a:off x="473370" y="619431"/>
            <a:ext cx="738905" cy="738905"/>
            <a:chOff x="575612" y="1950748"/>
            <a:chExt cx="431100" cy="431100"/>
          </a:xfrm>
        </p:grpSpPr>
        <p:sp>
          <p:nvSpPr>
            <p:cNvPr id="890" name="Google Shape;890;p115"/>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1" name="Google Shape;891;p11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92" name="Google Shape;892;p115"/>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93" name="Google Shape;893;p115"/>
          <p:cNvSpPr txBox="1"/>
          <p:nvPr/>
        </p:nvSpPr>
        <p:spPr>
          <a:xfrm>
            <a:off x="473350" y="1626100"/>
            <a:ext cx="8338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¿Alguna vez se han preguntado los diferentes niveles de capacidad de la IA? ¿Cuáles serían?</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98"/>
        <p:cNvGrpSpPr/>
        <p:nvPr/>
      </p:nvGrpSpPr>
      <p:grpSpPr>
        <a:xfrm>
          <a:off x="0" y="0"/>
          <a:ext cx="0" cy="0"/>
          <a:chOff x="0" y="0"/>
          <a:chExt cx="0" cy="0"/>
        </a:xfrm>
      </p:grpSpPr>
      <p:sp>
        <p:nvSpPr>
          <p:cNvPr id="899" name="Google Shape;899;p116"/>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dirty="0">
                <a:solidFill>
                  <a:schemeClr val="accent1">
                    <a:lumMod val="75000"/>
                  </a:schemeClr>
                </a:solidFill>
                <a:latin typeface="DM Sans"/>
                <a:ea typeface="DM Sans"/>
                <a:cs typeface="DM Sans"/>
                <a:sym typeface="DM Sans"/>
              </a:rPr>
              <a:t>Machine Learning</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03"/>
        <p:cNvGrpSpPr/>
        <p:nvPr/>
      </p:nvGrpSpPr>
      <p:grpSpPr>
        <a:xfrm>
          <a:off x="0" y="0"/>
          <a:ext cx="0" cy="0"/>
          <a:chOff x="0" y="0"/>
          <a:chExt cx="0" cy="0"/>
        </a:xfrm>
      </p:grpSpPr>
      <p:sp>
        <p:nvSpPr>
          <p:cNvPr id="904" name="Google Shape;904;p117"/>
          <p:cNvSpPr txBox="1"/>
          <p:nvPr/>
        </p:nvSpPr>
        <p:spPr>
          <a:xfrm>
            <a:off x="651300" y="658196"/>
            <a:ext cx="7841400" cy="437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Machine Learning</a:t>
            </a:r>
            <a:endParaRPr sz="4000" b="1">
              <a:solidFill>
                <a:schemeClr val="dk1"/>
              </a:solidFill>
              <a:latin typeface="DM Sans"/>
              <a:ea typeface="DM Sans"/>
              <a:cs typeface="DM Sans"/>
              <a:sym typeface="DM Sans"/>
            </a:endParaRPr>
          </a:p>
        </p:txBody>
      </p:sp>
      <p:sp>
        <p:nvSpPr>
          <p:cNvPr id="905" name="Google Shape;905;p117"/>
          <p:cNvSpPr txBox="1"/>
          <p:nvPr/>
        </p:nvSpPr>
        <p:spPr>
          <a:xfrm>
            <a:off x="614400" y="1426050"/>
            <a:ext cx="3721500" cy="22914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Método de análisis de datos que </a:t>
            </a:r>
            <a:r>
              <a:rPr lang="es" sz="1350" b="1">
                <a:solidFill>
                  <a:schemeClr val="dk1"/>
                </a:solidFill>
                <a:latin typeface="DM Sans"/>
                <a:ea typeface="DM Sans"/>
                <a:cs typeface="DM Sans"/>
                <a:sym typeface="DM Sans"/>
              </a:rPr>
              <a:t>automatiza la construcción de “Modelos Analíticos”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Rama de la Inteligencia Artificial (AI), basada en la idea de que </a:t>
            </a:r>
            <a:r>
              <a:rPr lang="es" sz="1350" b="1">
                <a:solidFill>
                  <a:schemeClr val="dk1"/>
                </a:solidFill>
                <a:latin typeface="DM Sans"/>
                <a:ea typeface="DM Sans"/>
                <a:cs typeface="DM Sans"/>
                <a:sym typeface="DM Sans"/>
              </a:rPr>
              <a:t>los sistemas pueden aprender de datos, identificar patrones y tomar decisiones</a:t>
            </a:r>
            <a:r>
              <a:rPr lang="es" sz="1350">
                <a:solidFill>
                  <a:schemeClr val="dk1"/>
                </a:solidFill>
                <a:latin typeface="DM Sans"/>
                <a:ea typeface="DM Sans"/>
                <a:cs typeface="DM Sans"/>
                <a:sym typeface="DM Sans"/>
              </a:rPr>
              <a:t> con una mínima intervención humana.</a:t>
            </a:r>
            <a:endParaRPr sz="1350">
              <a:solidFill>
                <a:schemeClr val="dk1"/>
              </a:solidFill>
              <a:latin typeface="DM Sans"/>
              <a:ea typeface="DM Sans"/>
              <a:cs typeface="DM Sans"/>
              <a:sym typeface="DM Sans"/>
            </a:endParaRPr>
          </a:p>
          <a:p>
            <a:pPr marL="0" lvl="0" indent="0" algn="l" rtl="0">
              <a:spcBef>
                <a:spcPts val="1000"/>
              </a:spcBef>
              <a:spcAft>
                <a:spcPts val="0"/>
              </a:spcAft>
              <a:buNone/>
            </a:pPr>
            <a:r>
              <a:rPr lang="es" sz="1350">
                <a:solidFill>
                  <a:schemeClr val="dk1"/>
                </a:solidFill>
                <a:latin typeface="DM Sans"/>
                <a:ea typeface="DM Sans"/>
                <a:cs typeface="DM Sans"/>
                <a:sym typeface="DM Sans"/>
              </a:rPr>
              <a:t>Aprender en este contexto quiere decir: identificar patrones complejos en millones de datos 🤓</a:t>
            </a:r>
            <a:endParaRPr sz="1350">
              <a:latin typeface="DM Sans"/>
              <a:ea typeface="DM Sans"/>
              <a:cs typeface="DM Sans"/>
              <a:sym typeface="DM Sans"/>
            </a:endParaRPr>
          </a:p>
          <a:p>
            <a:pPr marL="0" marR="0" lvl="0" indent="0" algn="l" rtl="0">
              <a:lnSpc>
                <a:spcPct val="100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906" name="Google Shape;906;p117" descr="El Machine Learning en 50 términos por Paradigma Digital"/>
          <p:cNvPicPr preferRelativeResize="0"/>
          <p:nvPr/>
        </p:nvPicPr>
        <p:blipFill rotWithShape="1">
          <a:blip r:embed="rId3">
            <a:alphaModFix/>
          </a:blip>
          <a:srcRect/>
          <a:stretch/>
        </p:blipFill>
        <p:spPr>
          <a:xfrm>
            <a:off x="4872150" y="1512801"/>
            <a:ext cx="3721500" cy="229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10"/>
        <p:cNvGrpSpPr/>
        <p:nvPr/>
      </p:nvGrpSpPr>
      <p:grpSpPr>
        <a:xfrm>
          <a:off x="0" y="0"/>
          <a:ext cx="0" cy="0"/>
          <a:chOff x="0" y="0"/>
          <a:chExt cx="0" cy="0"/>
        </a:xfrm>
      </p:grpSpPr>
      <p:pic>
        <p:nvPicPr>
          <p:cNvPr id="911" name="Google Shape;911;p118" descr="factory – Trickartt Notes"/>
          <p:cNvPicPr preferRelativeResize="0"/>
          <p:nvPr/>
        </p:nvPicPr>
        <p:blipFill rotWithShape="1">
          <a:blip r:embed="rId3">
            <a:alphaModFix/>
          </a:blip>
          <a:srcRect/>
          <a:stretch/>
        </p:blipFill>
        <p:spPr>
          <a:xfrm>
            <a:off x="4976948" y="1797248"/>
            <a:ext cx="3657600" cy="2436019"/>
          </a:xfrm>
          <a:prstGeom prst="rect">
            <a:avLst/>
          </a:prstGeom>
          <a:noFill/>
          <a:ln>
            <a:noFill/>
          </a:ln>
        </p:spPr>
      </p:pic>
      <p:sp>
        <p:nvSpPr>
          <p:cNvPr id="912" name="Google Shape;912;p118"/>
          <p:cNvSpPr txBox="1"/>
          <p:nvPr/>
        </p:nvSpPr>
        <p:spPr>
          <a:xfrm>
            <a:off x="793150" y="798446"/>
            <a:ext cx="7841400" cy="450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Nacimiento y evolución</a:t>
            </a:r>
            <a:endParaRPr sz="4000" b="1">
              <a:solidFill>
                <a:schemeClr val="dk1"/>
              </a:solidFill>
              <a:latin typeface="DM Sans"/>
              <a:ea typeface="DM Sans"/>
              <a:cs typeface="DM Sans"/>
              <a:sym typeface="DM Sans"/>
            </a:endParaRPr>
          </a:p>
        </p:txBody>
      </p:sp>
      <p:sp>
        <p:nvSpPr>
          <p:cNvPr id="913" name="Google Shape;913;p118"/>
          <p:cNvSpPr txBox="1"/>
          <p:nvPr/>
        </p:nvSpPr>
        <p:spPr>
          <a:xfrm>
            <a:off x="855200" y="1747525"/>
            <a:ext cx="321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La Inteligencia artificial surge como un mecanismo para suplir necesidades y nace con el desarrollo de los primeros sistemas autónomos capaces de tomar decisiones con sistemas basados en recompensas</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17"/>
        <p:cNvGrpSpPr/>
        <p:nvPr/>
      </p:nvGrpSpPr>
      <p:grpSpPr>
        <a:xfrm>
          <a:off x="0" y="0"/>
          <a:ext cx="0" cy="0"/>
          <a:chOff x="0" y="0"/>
          <a:chExt cx="0" cy="0"/>
        </a:xfrm>
      </p:grpSpPr>
      <p:sp>
        <p:nvSpPr>
          <p:cNvPr id="918" name="Google Shape;918;p119"/>
          <p:cNvSpPr txBox="1"/>
          <p:nvPr/>
        </p:nvSpPr>
        <p:spPr>
          <a:xfrm>
            <a:off x="844025" y="485046"/>
            <a:ext cx="7841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Línea de tiempo </a:t>
            </a:r>
            <a:endParaRPr sz="4000" b="1">
              <a:solidFill>
                <a:schemeClr val="dk1"/>
              </a:solidFill>
              <a:latin typeface="DM Sans"/>
              <a:ea typeface="DM Sans"/>
              <a:cs typeface="DM Sans"/>
              <a:sym typeface="DM Sans"/>
            </a:endParaRPr>
          </a:p>
        </p:txBody>
      </p:sp>
      <p:pic>
        <p:nvPicPr>
          <p:cNvPr id="919" name="Google Shape;919;p119"/>
          <p:cNvPicPr preferRelativeResize="0"/>
          <p:nvPr/>
        </p:nvPicPr>
        <p:blipFill>
          <a:blip r:embed="rId3">
            <a:alphaModFix/>
          </a:blip>
          <a:stretch>
            <a:fillRect/>
          </a:stretch>
        </p:blipFill>
        <p:spPr>
          <a:xfrm>
            <a:off x="1255250" y="757250"/>
            <a:ext cx="6500401" cy="4100849"/>
          </a:xfrm>
          <a:prstGeom prst="rect">
            <a:avLst/>
          </a:prstGeom>
          <a:noFill/>
          <a:ln>
            <a:noFill/>
          </a:ln>
        </p:spPr>
      </p:pic>
      <p:sp>
        <p:nvSpPr>
          <p:cNvPr id="920" name="Google Shape;920;p119"/>
          <p:cNvSpPr txBox="1"/>
          <p:nvPr/>
        </p:nvSpPr>
        <p:spPr>
          <a:xfrm>
            <a:off x="-42775" y="4774200"/>
            <a:ext cx="703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a:latin typeface="DM Sans"/>
                <a:ea typeface="DM Sans"/>
                <a:cs typeface="DM Sans"/>
                <a:sym typeface="DM Sans"/>
              </a:rPr>
              <a:t>Fuente: </a:t>
            </a:r>
            <a:r>
              <a:rPr lang="es" sz="1200">
                <a:latin typeface="DM Sans"/>
                <a:ea typeface="DM Sans"/>
                <a:cs typeface="DM Sans"/>
                <a:sym typeface="DM Sans"/>
              </a:rPr>
              <a:t>Adaptado de</a:t>
            </a:r>
            <a:r>
              <a:rPr lang="es" sz="1200" b="1">
                <a:latin typeface="DM Sans"/>
                <a:ea typeface="DM Sans"/>
                <a:cs typeface="DM Sans"/>
                <a:sym typeface="DM Sans"/>
              </a:rPr>
              <a:t> </a:t>
            </a:r>
            <a:r>
              <a:rPr lang="es" sz="1200" u="sng">
                <a:solidFill>
                  <a:schemeClr val="hlink"/>
                </a:solidFill>
                <a:latin typeface="DM Sans"/>
                <a:ea typeface="DM Sans"/>
                <a:cs typeface="DM Sans"/>
                <a:sym typeface="DM Sans"/>
                <a:hlinkClick r:id="rId4"/>
              </a:rPr>
              <a:t>https://www.javatpoint.com/history-of-artificial-intelligence</a:t>
            </a:r>
            <a:endParaRPr sz="120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17"/>
        <p:cNvGrpSpPr/>
        <p:nvPr/>
      </p:nvGrpSpPr>
      <p:grpSpPr>
        <a:xfrm>
          <a:off x="0" y="0"/>
          <a:ext cx="0" cy="0"/>
          <a:chOff x="0" y="0"/>
          <a:chExt cx="0" cy="0"/>
        </a:xfrm>
      </p:grpSpPr>
      <p:sp>
        <p:nvSpPr>
          <p:cNvPr id="918" name="Google Shape;918;p119"/>
          <p:cNvSpPr txBox="1"/>
          <p:nvPr/>
        </p:nvSpPr>
        <p:spPr>
          <a:xfrm>
            <a:off x="844025" y="485046"/>
            <a:ext cx="7841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Línea de tiempo </a:t>
            </a:r>
            <a:endParaRPr sz="4000" b="1">
              <a:solidFill>
                <a:schemeClr val="dk1"/>
              </a:solidFill>
              <a:latin typeface="DM Sans"/>
              <a:ea typeface="DM Sans"/>
              <a:cs typeface="DM Sans"/>
              <a:sym typeface="DM Sans"/>
            </a:endParaRPr>
          </a:p>
        </p:txBody>
      </p:sp>
      <p:sp>
        <p:nvSpPr>
          <p:cNvPr id="2" name="CuadroTexto 1"/>
          <p:cNvSpPr txBox="1"/>
          <p:nvPr/>
        </p:nvSpPr>
        <p:spPr>
          <a:xfrm>
            <a:off x="1127052" y="2339163"/>
            <a:ext cx="6815469" cy="738664"/>
          </a:xfrm>
          <a:prstGeom prst="rect">
            <a:avLst/>
          </a:prstGeom>
          <a:noFill/>
        </p:spPr>
        <p:txBody>
          <a:bodyPr wrap="square" rtlCol="0">
            <a:spAutoFit/>
          </a:bodyPr>
          <a:lstStyle/>
          <a:p>
            <a:r>
              <a:rPr lang="es-ES" dirty="0">
                <a:hlinkClick r:id="rId3"/>
              </a:rPr>
              <a:t>https://</a:t>
            </a:r>
            <a:r>
              <a:rPr lang="es-ES" dirty="0" smtClean="0">
                <a:hlinkClick r:id="rId3"/>
              </a:rPr>
              <a:t>www.youtube.com/watch?v=yaL5ZMvRRqE&amp;ab_channel=PlattformLernendeSysteme</a:t>
            </a:r>
            <a:endParaRPr lang="es-ES" dirty="0" smtClean="0"/>
          </a:p>
          <a:p>
            <a:endParaRPr lang="es-ES" dirty="0"/>
          </a:p>
        </p:txBody>
      </p:sp>
    </p:spTree>
    <p:extLst>
      <p:ext uri="{BB962C8B-B14F-4D97-AF65-F5344CB8AC3E}">
        <p14:creationId xmlns:p14="http://schemas.microsoft.com/office/powerpoint/2010/main" val="336344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24"/>
        <p:cNvGrpSpPr/>
        <p:nvPr/>
      </p:nvGrpSpPr>
      <p:grpSpPr>
        <a:xfrm>
          <a:off x="0" y="0"/>
          <a:ext cx="0" cy="0"/>
          <a:chOff x="0" y="0"/>
          <a:chExt cx="0" cy="0"/>
        </a:xfrm>
      </p:grpSpPr>
      <p:sp>
        <p:nvSpPr>
          <p:cNvPr id="925" name="Google Shape;925;p120"/>
          <p:cNvSpPr txBox="1"/>
          <p:nvPr/>
        </p:nvSpPr>
        <p:spPr>
          <a:xfrm>
            <a:off x="794450" y="448772"/>
            <a:ext cx="7841400" cy="46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Tipos de algoritmos de ML</a:t>
            </a:r>
            <a:endParaRPr sz="4000" b="1">
              <a:solidFill>
                <a:schemeClr val="dk1"/>
              </a:solidFill>
              <a:latin typeface="DM Sans"/>
              <a:ea typeface="DM Sans"/>
              <a:cs typeface="DM Sans"/>
              <a:sym typeface="DM Sans"/>
            </a:endParaRPr>
          </a:p>
        </p:txBody>
      </p:sp>
      <p:sp>
        <p:nvSpPr>
          <p:cNvPr id="926" name="Google Shape;926;p120"/>
          <p:cNvSpPr txBox="1"/>
          <p:nvPr/>
        </p:nvSpPr>
        <p:spPr>
          <a:xfrm>
            <a:off x="794450" y="1364450"/>
            <a:ext cx="5433600" cy="33015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Supervisados: </a:t>
            </a:r>
            <a:r>
              <a:rPr lang="es" sz="1350">
                <a:latin typeface="DM Sans"/>
                <a:ea typeface="DM Sans"/>
                <a:cs typeface="DM Sans"/>
                <a:sym typeface="DM Sans"/>
              </a:rPr>
              <a:t>Son aquellos donde se tiene etiqueta o variable respuesta. Se clasifican en problemas de </a:t>
            </a:r>
            <a:r>
              <a:rPr lang="es" sz="1350" b="1" i="1">
                <a:latin typeface="DM Sans"/>
                <a:ea typeface="DM Sans"/>
                <a:cs typeface="DM Sans"/>
                <a:sym typeface="DM Sans"/>
              </a:rPr>
              <a:t>regresión </a:t>
            </a:r>
            <a:r>
              <a:rPr lang="es" sz="1350" i="1">
                <a:latin typeface="DM Sans"/>
                <a:ea typeface="DM Sans"/>
                <a:cs typeface="DM Sans"/>
                <a:sym typeface="DM Sans"/>
              </a:rPr>
              <a:t>y </a:t>
            </a:r>
            <a:r>
              <a:rPr lang="es" sz="1350" b="1" i="1">
                <a:latin typeface="DM Sans"/>
                <a:ea typeface="DM Sans"/>
                <a:cs typeface="DM Sans"/>
                <a:sym typeface="DM Sans"/>
              </a:rPr>
              <a:t>clasificación. </a:t>
            </a:r>
            <a:r>
              <a:rPr lang="es" sz="1350">
                <a:latin typeface="DM Sans"/>
                <a:ea typeface="DM Sans"/>
                <a:cs typeface="DM Sans"/>
                <a:sym typeface="DM Sans"/>
              </a:rPr>
              <a:t>Se fundamenta en crear modelos con información histórica para luego poder predecir en el futuro</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No supervisados: </a:t>
            </a:r>
            <a:r>
              <a:rPr lang="es" sz="1350">
                <a:latin typeface="DM Sans"/>
                <a:ea typeface="DM Sans"/>
                <a:cs typeface="DM Sans"/>
                <a:sym typeface="DM Sans"/>
              </a:rPr>
              <a:t>Son aquellos donde no se tiene variable respuesta. Tiene como fin encontrar </a:t>
            </a:r>
            <a:r>
              <a:rPr lang="es" sz="1350" b="1">
                <a:latin typeface="DM Sans"/>
                <a:ea typeface="DM Sans"/>
                <a:cs typeface="DM Sans"/>
                <a:sym typeface="DM Sans"/>
              </a:rPr>
              <a:t>patrones y asociaciones</a:t>
            </a:r>
            <a:r>
              <a:rPr lang="es" sz="1350">
                <a:latin typeface="DM Sans"/>
                <a:ea typeface="DM Sans"/>
                <a:cs typeface="DM Sans"/>
                <a:sym typeface="DM Sans"/>
              </a:rPr>
              <a:t> ocultas en los datos, por ejemplo en una campaña de marketing</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Aprendizaje por refuerzo: </a:t>
            </a:r>
            <a:r>
              <a:rPr lang="es" sz="1350">
                <a:latin typeface="DM Sans"/>
                <a:ea typeface="DM Sans"/>
                <a:cs typeface="DM Sans"/>
                <a:sym typeface="DM Sans"/>
              </a:rPr>
              <a:t>funciona con un mecanismo de recompensa. Un agente (máquina) que interactúa con el entorno y prueba una variedad de métodos para alcanzar un resultado. El agente es recompensado o castigado en cada acción que realiza</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30"/>
        <p:cNvGrpSpPr/>
        <p:nvPr/>
      </p:nvGrpSpPr>
      <p:grpSpPr>
        <a:xfrm>
          <a:off x="0" y="0"/>
          <a:ext cx="0" cy="0"/>
          <a:chOff x="0" y="0"/>
          <a:chExt cx="0" cy="0"/>
        </a:xfrm>
      </p:grpSpPr>
      <p:sp>
        <p:nvSpPr>
          <p:cNvPr id="931" name="Google Shape;931;p121"/>
          <p:cNvSpPr txBox="1"/>
          <p:nvPr/>
        </p:nvSpPr>
        <p:spPr>
          <a:xfrm>
            <a:off x="1461300" y="2202300"/>
            <a:ext cx="6221400" cy="2955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Ejemplos de aplicación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770"/>
        <p:cNvGrpSpPr/>
        <p:nvPr/>
      </p:nvGrpSpPr>
      <p:grpSpPr>
        <a:xfrm>
          <a:off x="0" y="0"/>
          <a:ext cx="0" cy="0"/>
          <a:chOff x="0" y="0"/>
          <a:chExt cx="0" cy="0"/>
        </a:xfrm>
      </p:grpSpPr>
      <p:cxnSp>
        <p:nvCxnSpPr>
          <p:cNvPr id="771" name="Google Shape;771;p102"/>
          <p:cNvCxnSpPr/>
          <p:nvPr/>
        </p:nvCxnSpPr>
        <p:spPr>
          <a:xfrm rot="10800000">
            <a:off x="3689908" y="1947138"/>
            <a:ext cx="0" cy="2580900"/>
          </a:xfrm>
          <a:prstGeom prst="straightConnector1">
            <a:avLst/>
          </a:prstGeom>
          <a:noFill/>
          <a:ln w="9525" cap="flat" cmpd="sng">
            <a:solidFill>
              <a:srgbClr val="393B43"/>
            </a:solidFill>
            <a:prstDash val="solid"/>
            <a:round/>
            <a:headEnd type="oval" w="sm" len="sm"/>
            <a:tailEnd type="oval" w="sm" len="sm"/>
          </a:ln>
        </p:spPr>
      </p:cxnSp>
      <p:sp>
        <p:nvSpPr>
          <p:cNvPr id="772" name="Google Shape;772;p102"/>
          <p:cNvSpPr/>
          <p:nvPr/>
        </p:nvSpPr>
        <p:spPr>
          <a:xfrm>
            <a:off x="309625" y="1307300"/>
            <a:ext cx="1452900" cy="6399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FFFFFF"/>
                </a:solidFill>
                <a:latin typeface="DM Sans"/>
                <a:ea typeface="DM Sans"/>
                <a:cs typeface="DM Sans"/>
                <a:sym typeface="DM Sans"/>
              </a:rPr>
              <a:t>Modelos Analíticos para Ciencia de Datos I</a:t>
            </a:r>
            <a:endParaRPr sz="1200">
              <a:solidFill>
                <a:srgbClr val="FFFFFF"/>
              </a:solidFill>
              <a:latin typeface="DM Sans"/>
              <a:ea typeface="DM Sans"/>
              <a:cs typeface="DM Sans"/>
              <a:sym typeface="DM Sans"/>
            </a:endParaRPr>
          </a:p>
        </p:txBody>
      </p:sp>
      <p:cxnSp>
        <p:nvCxnSpPr>
          <p:cNvPr id="773" name="Google Shape;773;p102"/>
          <p:cNvCxnSpPr>
            <a:stCxn id="774" idx="0"/>
            <a:endCxn id="772" idx="2"/>
          </p:cNvCxnSpPr>
          <p:nvPr/>
        </p:nvCxnSpPr>
        <p:spPr>
          <a:xfrm rot="10800000">
            <a:off x="1036075" y="1947200"/>
            <a:ext cx="0" cy="1931700"/>
          </a:xfrm>
          <a:prstGeom prst="straightConnector1">
            <a:avLst/>
          </a:prstGeom>
          <a:noFill/>
          <a:ln w="9525" cap="flat" cmpd="sng">
            <a:solidFill>
              <a:srgbClr val="393B43"/>
            </a:solidFill>
            <a:prstDash val="solid"/>
            <a:round/>
            <a:headEnd type="oval" w="sm" len="sm"/>
            <a:tailEnd type="oval" w="sm" len="sm"/>
          </a:ln>
        </p:spPr>
      </p:cxnSp>
      <p:sp>
        <p:nvSpPr>
          <p:cNvPr id="775" name="Google Shape;775;p102"/>
          <p:cNvSpPr/>
          <p:nvPr/>
        </p:nvSpPr>
        <p:spPr>
          <a:xfrm>
            <a:off x="439983" y="37004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Etapas</a:t>
            </a:r>
            <a:endParaRPr sz="1200">
              <a:solidFill>
                <a:srgbClr val="222222"/>
              </a:solidFill>
              <a:latin typeface="DM Sans"/>
              <a:ea typeface="DM Sans"/>
              <a:cs typeface="DM Sans"/>
              <a:sym typeface="DM Sans"/>
            </a:endParaRPr>
          </a:p>
        </p:txBody>
      </p:sp>
      <p:sp>
        <p:nvSpPr>
          <p:cNvPr id="776" name="Google Shape;776;p102"/>
          <p:cNvSpPr/>
          <p:nvPr/>
        </p:nvSpPr>
        <p:spPr>
          <a:xfrm>
            <a:off x="3093808" y="23712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Evolución</a:t>
            </a:r>
            <a:endParaRPr sz="1200">
              <a:solidFill>
                <a:srgbClr val="222222"/>
              </a:solidFill>
              <a:latin typeface="DM Sans"/>
              <a:ea typeface="DM Sans"/>
              <a:cs typeface="DM Sans"/>
              <a:sym typeface="DM Sans"/>
            </a:endParaRPr>
          </a:p>
        </p:txBody>
      </p:sp>
      <p:sp>
        <p:nvSpPr>
          <p:cNvPr id="777" name="Google Shape;777;p102"/>
          <p:cNvSpPr/>
          <p:nvPr/>
        </p:nvSpPr>
        <p:spPr>
          <a:xfrm>
            <a:off x="3093808" y="28356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Importancia</a:t>
            </a:r>
            <a:endParaRPr sz="1200">
              <a:solidFill>
                <a:srgbClr val="222222"/>
              </a:solidFill>
              <a:latin typeface="DM Sans"/>
              <a:ea typeface="DM Sans"/>
              <a:cs typeface="DM Sans"/>
              <a:sym typeface="DM Sans"/>
            </a:endParaRPr>
          </a:p>
        </p:txBody>
      </p:sp>
      <p:sp>
        <p:nvSpPr>
          <p:cNvPr id="778" name="Google Shape;778;p102"/>
          <p:cNvSpPr/>
          <p:nvPr/>
        </p:nvSpPr>
        <p:spPr>
          <a:xfrm>
            <a:off x="3093808" y="33000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779" name="Google Shape;779;p102"/>
          <p:cNvSpPr/>
          <p:nvPr/>
        </p:nvSpPr>
        <p:spPr>
          <a:xfrm>
            <a:off x="3093808" y="37644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Usuarios</a:t>
            </a:r>
            <a:endParaRPr sz="1200">
              <a:solidFill>
                <a:srgbClr val="222222"/>
              </a:solidFill>
              <a:latin typeface="DM Sans"/>
              <a:ea typeface="DM Sans"/>
              <a:cs typeface="DM Sans"/>
              <a:sym typeface="DM Sans"/>
            </a:endParaRPr>
          </a:p>
        </p:txBody>
      </p:sp>
      <p:sp>
        <p:nvSpPr>
          <p:cNvPr id="780" name="Google Shape;780;p102"/>
          <p:cNvSpPr/>
          <p:nvPr/>
        </p:nvSpPr>
        <p:spPr>
          <a:xfrm>
            <a:off x="3075200" y="1326047"/>
            <a:ext cx="1229400" cy="60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Machine Learning</a:t>
            </a:r>
            <a:endParaRPr sz="1200">
              <a:solidFill>
                <a:srgbClr val="222222"/>
              </a:solidFill>
              <a:latin typeface="DM Sans"/>
              <a:ea typeface="DM Sans"/>
              <a:cs typeface="DM Sans"/>
              <a:sym typeface="DM Sans"/>
            </a:endParaRPr>
          </a:p>
        </p:txBody>
      </p:sp>
      <p:cxnSp>
        <p:nvCxnSpPr>
          <p:cNvPr id="781" name="Google Shape;781;p102"/>
          <p:cNvCxnSpPr>
            <a:stCxn id="772" idx="3"/>
            <a:endCxn id="780" idx="1"/>
          </p:cNvCxnSpPr>
          <p:nvPr/>
        </p:nvCxnSpPr>
        <p:spPr>
          <a:xfrm>
            <a:off x="1762525" y="1627250"/>
            <a:ext cx="1312800" cy="600"/>
          </a:xfrm>
          <a:prstGeom prst="bentConnector3">
            <a:avLst>
              <a:gd name="adj1" fmla="val 49997"/>
            </a:avLst>
          </a:prstGeom>
          <a:noFill/>
          <a:ln w="9525" cap="flat" cmpd="sng">
            <a:solidFill>
              <a:srgbClr val="CCCCCC"/>
            </a:solidFill>
            <a:prstDash val="solid"/>
            <a:round/>
            <a:headEnd type="none" w="med" len="med"/>
            <a:tailEnd type="oval" w="med" len="med"/>
          </a:ln>
        </p:spPr>
      </p:cxnSp>
      <p:sp>
        <p:nvSpPr>
          <p:cNvPr id="782" name="Google Shape;782;p102"/>
          <p:cNvSpPr/>
          <p:nvPr/>
        </p:nvSpPr>
        <p:spPr>
          <a:xfrm>
            <a:off x="439983" y="287532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Definición</a:t>
            </a:r>
            <a:endParaRPr sz="1200">
              <a:solidFill>
                <a:srgbClr val="222222"/>
              </a:solidFill>
              <a:latin typeface="DM Sans"/>
              <a:ea typeface="DM Sans"/>
              <a:cs typeface="DM Sans"/>
              <a:sym typeface="DM Sans"/>
            </a:endParaRPr>
          </a:p>
        </p:txBody>
      </p:sp>
      <p:sp>
        <p:nvSpPr>
          <p:cNvPr id="783" name="Google Shape;783;p102"/>
          <p:cNvSpPr/>
          <p:nvPr/>
        </p:nvSpPr>
        <p:spPr>
          <a:xfrm>
            <a:off x="3093808" y="422886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Fases</a:t>
            </a:r>
            <a:endParaRPr sz="1200">
              <a:solidFill>
                <a:srgbClr val="222222"/>
              </a:solidFill>
              <a:latin typeface="DM Sans"/>
              <a:ea typeface="DM Sans"/>
              <a:cs typeface="DM Sans"/>
              <a:sym typeface="DM Sans"/>
            </a:endParaRPr>
          </a:p>
        </p:txBody>
      </p:sp>
      <p:sp>
        <p:nvSpPr>
          <p:cNvPr id="784" name="Google Shape;784;p102"/>
          <p:cNvSpPr/>
          <p:nvPr/>
        </p:nvSpPr>
        <p:spPr>
          <a:xfrm>
            <a:off x="6190658" y="28258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Elección del Algoritmo</a:t>
            </a:r>
            <a:endParaRPr sz="1200">
              <a:solidFill>
                <a:srgbClr val="222222"/>
              </a:solidFill>
              <a:latin typeface="DM Sans"/>
              <a:ea typeface="DM Sans"/>
              <a:cs typeface="DM Sans"/>
              <a:sym typeface="DM Sans"/>
            </a:endParaRPr>
          </a:p>
        </p:txBody>
      </p:sp>
      <p:sp>
        <p:nvSpPr>
          <p:cNvPr id="785" name="Google Shape;785;p102"/>
          <p:cNvSpPr/>
          <p:nvPr/>
        </p:nvSpPr>
        <p:spPr>
          <a:xfrm>
            <a:off x="6190650" y="3290200"/>
            <a:ext cx="12294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Entrenamiento</a:t>
            </a:r>
            <a:endParaRPr sz="1200">
              <a:solidFill>
                <a:srgbClr val="222222"/>
              </a:solidFill>
              <a:latin typeface="DM Sans"/>
              <a:ea typeface="DM Sans"/>
              <a:cs typeface="DM Sans"/>
              <a:sym typeface="DM Sans"/>
            </a:endParaRPr>
          </a:p>
        </p:txBody>
      </p:sp>
      <p:sp>
        <p:nvSpPr>
          <p:cNvPr id="786" name="Google Shape;786;p102"/>
          <p:cNvSpPr/>
          <p:nvPr/>
        </p:nvSpPr>
        <p:spPr>
          <a:xfrm>
            <a:off x="6190658" y="37546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Validación</a:t>
            </a:r>
            <a:endParaRPr sz="1200">
              <a:solidFill>
                <a:srgbClr val="222222"/>
              </a:solidFill>
              <a:latin typeface="DM Sans"/>
              <a:ea typeface="DM Sans"/>
              <a:cs typeface="DM Sans"/>
              <a:sym typeface="DM Sans"/>
            </a:endParaRPr>
          </a:p>
        </p:txBody>
      </p:sp>
      <p:cxnSp>
        <p:nvCxnSpPr>
          <p:cNvPr id="787" name="Google Shape;787;p102"/>
          <p:cNvCxnSpPr>
            <a:stCxn id="783" idx="3"/>
            <a:endCxn id="784" idx="1"/>
          </p:cNvCxnSpPr>
          <p:nvPr/>
        </p:nvCxnSpPr>
        <p:spPr>
          <a:xfrm rot="10800000" flipH="1">
            <a:off x="4286008" y="2991363"/>
            <a:ext cx="1904700" cy="1403100"/>
          </a:xfrm>
          <a:prstGeom prst="bentConnector3">
            <a:avLst>
              <a:gd name="adj1" fmla="val 49999"/>
            </a:avLst>
          </a:prstGeom>
          <a:noFill/>
          <a:ln w="9525" cap="flat" cmpd="sng">
            <a:solidFill>
              <a:srgbClr val="393B43"/>
            </a:solidFill>
            <a:prstDash val="solid"/>
            <a:round/>
            <a:headEnd type="none" w="sm" len="sm"/>
            <a:tailEnd type="oval" w="sm" len="sm"/>
          </a:ln>
        </p:spPr>
      </p:cxnSp>
      <p:sp>
        <p:nvSpPr>
          <p:cNvPr id="788" name="Google Shape;788;p102"/>
          <p:cNvSpPr/>
          <p:nvPr/>
        </p:nvSpPr>
        <p:spPr>
          <a:xfrm>
            <a:off x="6190658" y="42190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Deploy</a:t>
            </a:r>
            <a:endParaRPr sz="1200">
              <a:solidFill>
                <a:srgbClr val="222222"/>
              </a:solidFill>
              <a:latin typeface="DM Sans"/>
              <a:ea typeface="DM Sans"/>
              <a:cs typeface="DM Sans"/>
              <a:sym typeface="DM Sans"/>
            </a:endParaRPr>
          </a:p>
        </p:txBody>
      </p:sp>
      <p:cxnSp>
        <p:nvCxnSpPr>
          <p:cNvPr id="789" name="Google Shape;789;p102"/>
          <p:cNvCxnSpPr>
            <a:stCxn id="783" idx="3"/>
            <a:endCxn id="785" idx="1"/>
          </p:cNvCxnSpPr>
          <p:nvPr/>
        </p:nvCxnSpPr>
        <p:spPr>
          <a:xfrm rot="10800000" flipH="1">
            <a:off x="4286008" y="3455763"/>
            <a:ext cx="1904700" cy="938700"/>
          </a:xfrm>
          <a:prstGeom prst="bentConnector3">
            <a:avLst>
              <a:gd name="adj1" fmla="val 49998"/>
            </a:avLst>
          </a:prstGeom>
          <a:noFill/>
          <a:ln w="9525" cap="flat" cmpd="sng">
            <a:solidFill>
              <a:srgbClr val="393B43"/>
            </a:solidFill>
            <a:prstDash val="solid"/>
            <a:round/>
            <a:headEnd type="none" w="sm" len="sm"/>
            <a:tailEnd type="oval" w="sm" len="sm"/>
          </a:ln>
        </p:spPr>
      </p:cxnSp>
      <p:cxnSp>
        <p:nvCxnSpPr>
          <p:cNvPr id="790" name="Google Shape;790;p102"/>
          <p:cNvCxnSpPr>
            <a:stCxn id="783" idx="3"/>
            <a:endCxn id="786" idx="1"/>
          </p:cNvCxnSpPr>
          <p:nvPr/>
        </p:nvCxnSpPr>
        <p:spPr>
          <a:xfrm rot="10800000" flipH="1">
            <a:off x="4286008" y="3920163"/>
            <a:ext cx="1904700" cy="474300"/>
          </a:xfrm>
          <a:prstGeom prst="bentConnector3">
            <a:avLst>
              <a:gd name="adj1" fmla="val 49999"/>
            </a:avLst>
          </a:prstGeom>
          <a:noFill/>
          <a:ln w="9525" cap="flat" cmpd="sng">
            <a:solidFill>
              <a:srgbClr val="393B43"/>
            </a:solidFill>
            <a:prstDash val="solid"/>
            <a:round/>
            <a:headEnd type="none" w="sm" len="sm"/>
            <a:tailEnd type="oval" w="sm" len="sm"/>
          </a:ln>
        </p:spPr>
      </p:cxnSp>
      <p:cxnSp>
        <p:nvCxnSpPr>
          <p:cNvPr id="791" name="Google Shape;791;p102"/>
          <p:cNvCxnSpPr>
            <a:stCxn id="783" idx="3"/>
            <a:endCxn id="788" idx="1"/>
          </p:cNvCxnSpPr>
          <p:nvPr/>
        </p:nvCxnSpPr>
        <p:spPr>
          <a:xfrm rot="10800000" flipH="1">
            <a:off x="4286008" y="4384563"/>
            <a:ext cx="1904700" cy="9900"/>
          </a:xfrm>
          <a:prstGeom prst="bentConnector3">
            <a:avLst>
              <a:gd name="adj1" fmla="val 49999"/>
            </a:avLst>
          </a:prstGeom>
          <a:noFill/>
          <a:ln w="9525" cap="flat" cmpd="sng">
            <a:solidFill>
              <a:srgbClr val="393B43"/>
            </a:solidFill>
            <a:prstDash val="solid"/>
            <a:round/>
            <a:headEnd type="none" w="sm" len="sm"/>
            <a:tailEnd type="oval" w="sm" len="sm"/>
          </a:ln>
        </p:spPr>
      </p:cxnSp>
      <p:sp>
        <p:nvSpPr>
          <p:cNvPr id="792" name="Google Shape;792;p102"/>
          <p:cNvSpPr/>
          <p:nvPr/>
        </p:nvSpPr>
        <p:spPr>
          <a:xfrm>
            <a:off x="6191333" y="14148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Objetivo</a:t>
            </a:r>
            <a:endParaRPr sz="1200">
              <a:solidFill>
                <a:srgbClr val="222222"/>
              </a:solidFill>
              <a:latin typeface="DM Sans"/>
              <a:ea typeface="DM Sans"/>
              <a:cs typeface="DM Sans"/>
              <a:sym typeface="DM Sans"/>
            </a:endParaRPr>
          </a:p>
        </p:txBody>
      </p:sp>
      <p:sp>
        <p:nvSpPr>
          <p:cNvPr id="793" name="Google Shape;793;p102"/>
          <p:cNvSpPr/>
          <p:nvPr/>
        </p:nvSpPr>
        <p:spPr>
          <a:xfrm>
            <a:off x="6191333" y="18792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Recolección</a:t>
            </a:r>
            <a:endParaRPr sz="1200">
              <a:solidFill>
                <a:srgbClr val="222222"/>
              </a:solidFill>
              <a:latin typeface="DM Sans"/>
              <a:ea typeface="DM Sans"/>
              <a:cs typeface="DM Sans"/>
              <a:sym typeface="DM Sans"/>
            </a:endParaRPr>
          </a:p>
        </p:txBody>
      </p:sp>
      <p:sp>
        <p:nvSpPr>
          <p:cNvPr id="794" name="Google Shape;794;p102"/>
          <p:cNvSpPr/>
          <p:nvPr/>
        </p:nvSpPr>
        <p:spPr>
          <a:xfrm>
            <a:off x="6191333" y="23436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Preparación</a:t>
            </a:r>
            <a:endParaRPr sz="1200">
              <a:solidFill>
                <a:srgbClr val="222222"/>
              </a:solidFill>
              <a:latin typeface="DM Sans"/>
              <a:ea typeface="DM Sans"/>
              <a:cs typeface="DM Sans"/>
              <a:sym typeface="DM Sans"/>
            </a:endParaRPr>
          </a:p>
        </p:txBody>
      </p:sp>
      <p:cxnSp>
        <p:nvCxnSpPr>
          <p:cNvPr id="795" name="Google Shape;795;p102"/>
          <p:cNvCxnSpPr>
            <a:stCxn id="783" idx="3"/>
            <a:endCxn id="794" idx="1"/>
          </p:cNvCxnSpPr>
          <p:nvPr/>
        </p:nvCxnSpPr>
        <p:spPr>
          <a:xfrm rot="10800000" flipH="1">
            <a:off x="4286008" y="2509263"/>
            <a:ext cx="1905300" cy="1885200"/>
          </a:xfrm>
          <a:prstGeom prst="bentConnector3">
            <a:avLst>
              <a:gd name="adj1" fmla="val 50000"/>
            </a:avLst>
          </a:prstGeom>
          <a:noFill/>
          <a:ln w="9525" cap="flat" cmpd="sng">
            <a:solidFill>
              <a:srgbClr val="393B43"/>
            </a:solidFill>
            <a:prstDash val="solid"/>
            <a:round/>
            <a:headEnd type="none" w="sm" len="sm"/>
            <a:tailEnd type="oval" w="sm" len="sm"/>
          </a:ln>
        </p:spPr>
      </p:cxnSp>
      <p:cxnSp>
        <p:nvCxnSpPr>
          <p:cNvPr id="796" name="Google Shape;796;p102"/>
          <p:cNvCxnSpPr>
            <a:stCxn id="783" idx="3"/>
            <a:endCxn id="793" idx="1"/>
          </p:cNvCxnSpPr>
          <p:nvPr/>
        </p:nvCxnSpPr>
        <p:spPr>
          <a:xfrm rot="10800000" flipH="1">
            <a:off x="4286008" y="2044863"/>
            <a:ext cx="1905300" cy="2349600"/>
          </a:xfrm>
          <a:prstGeom prst="bentConnector3">
            <a:avLst>
              <a:gd name="adj1" fmla="val 50000"/>
            </a:avLst>
          </a:prstGeom>
          <a:noFill/>
          <a:ln w="9525" cap="flat" cmpd="sng">
            <a:solidFill>
              <a:srgbClr val="393B43"/>
            </a:solidFill>
            <a:prstDash val="solid"/>
            <a:round/>
            <a:headEnd type="none" w="sm" len="sm"/>
            <a:tailEnd type="oval" w="sm" len="sm"/>
          </a:ln>
        </p:spPr>
      </p:cxnSp>
      <p:cxnSp>
        <p:nvCxnSpPr>
          <p:cNvPr id="797" name="Google Shape;797;p102"/>
          <p:cNvCxnSpPr>
            <a:stCxn id="783" idx="3"/>
            <a:endCxn id="792" idx="1"/>
          </p:cNvCxnSpPr>
          <p:nvPr/>
        </p:nvCxnSpPr>
        <p:spPr>
          <a:xfrm rot="10800000" flipH="1">
            <a:off x="4286008" y="1580463"/>
            <a:ext cx="1905300" cy="2814000"/>
          </a:xfrm>
          <a:prstGeom prst="bentConnector3">
            <a:avLst>
              <a:gd name="adj1" fmla="val 50000"/>
            </a:avLst>
          </a:prstGeom>
          <a:noFill/>
          <a:ln w="9525" cap="flat" cmpd="sng">
            <a:solidFill>
              <a:srgbClr val="393B43"/>
            </a:solidFill>
            <a:prstDash val="solid"/>
            <a:round/>
            <a:headEnd type="none" w="sm" len="sm"/>
            <a:tailEnd type="oval" w="sm" len="sm"/>
          </a:ln>
        </p:spPr>
      </p:cxnSp>
      <p:sp>
        <p:nvSpPr>
          <p:cNvPr id="798" name="Google Shape;798;p102"/>
          <p:cNvSpPr/>
          <p:nvPr/>
        </p:nvSpPr>
        <p:spPr>
          <a:xfrm>
            <a:off x="7729375" y="2545407"/>
            <a:ext cx="1192200" cy="4743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Aprendizaje Supervisado</a:t>
            </a:r>
            <a:endParaRPr sz="1200">
              <a:solidFill>
                <a:srgbClr val="222222"/>
              </a:solidFill>
              <a:latin typeface="DM Sans"/>
              <a:ea typeface="DM Sans"/>
              <a:cs typeface="DM Sans"/>
              <a:sym typeface="DM Sans"/>
            </a:endParaRPr>
          </a:p>
        </p:txBody>
      </p:sp>
      <p:sp>
        <p:nvSpPr>
          <p:cNvPr id="799" name="Google Shape;799;p102"/>
          <p:cNvSpPr/>
          <p:nvPr/>
        </p:nvSpPr>
        <p:spPr>
          <a:xfrm>
            <a:off x="7729375" y="3120850"/>
            <a:ext cx="1192200" cy="60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Aprendizaje No Supervisado</a:t>
            </a:r>
            <a:endParaRPr sz="1200">
              <a:solidFill>
                <a:srgbClr val="222222"/>
              </a:solidFill>
              <a:latin typeface="DM Sans"/>
              <a:ea typeface="DM Sans"/>
              <a:cs typeface="DM Sans"/>
              <a:sym typeface="DM Sans"/>
            </a:endParaRPr>
          </a:p>
        </p:txBody>
      </p:sp>
      <p:cxnSp>
        <p:nvCxnSpPr>
          <p:cNvPr id="800" name="Google Shape;800;p102"/>
          <p:cNvCxnSpPr>
            <a:stCxn id="784" idx="3"/>
            <a:endCxn id="798" idx="1"/>
          </p:cNvCxnSpPr>
          <p:nvPr/>
        </p:nvCxnSpPr>
        <p:spPr>
          <a:xfrm rot="10800000" flipH="1">
            <a:off x="7382858" y="2782600"/>
            <a:ext cx="346500" cy="208800"/>
          </a:xfrm>
          <a:prstGeom prst="bentConnector3">
            <a:avLst>
              <a:gd name="adj1" fmla="val 50002"/>
            </a:avLst>
          </a:prstGeom>
          <a:noFill/>
          <a:ln w="9525" cap="flat" cmpd="sng">
            <a:solidFill>
              <a:srgbClr val="393B43"/>
            </a:solidFill>
            <a:prstDash val="solid"/>
            <a:round/>
            <a:headEnd type="none" w="sm" len="sm"/>
            <a:tailEnd type="oval" w="sm" len="sm"/>
          </a:ln>
        </p:spPr>
      </p:cxnSp>
      <p:cxnSp>
        <p:nvCxnSpPr>
          <p:cNvPr id="801" name="Google Shape;801;p102"/>
          <p:cNvCxnSpPr>
            <a:stCxn id="784" idx="3"/>
            <a:endCxn id="799" idx="1"/>
          </p:cNvCxnSpPr>
          <p:nvPr/>
        </p:nvCxnSpPr>
        <p:spPr>
          <a:xfrm>
            <a:off x="7382858" y="2991400"/>
            <a:ext cx="346500" cy="430800"/>
          </a:xfrm>
          <a:prstGeom prst="bentConnector3">
            <a:avLst>
              <a:gd name="adj1" fmla="val 50002"/>
            </a:avLst>
          </a:prstGeom>
          <a:noFill/>
          <a:ln w="9525" cap="flat" cmpd="sng">
            <a:solidFill>
              <a:srgbClr val="393B43"/>
            </a:solidFill>
            <a:prstDash val="solid"/>
            <a:round/>
            <a:headEnd type="none" w="sm" len="sm"/>
            <a:tailEnd type="oval" w="sm" len="sm"/>
          </a:ln>
        </p:spPr>
      </p:cxnSp>
      <p:sp>
        <p:nvSpPr>
          <p:cNvPr id="802" name="Google Shape;802;p102"/>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pic>
        <p:nvPicPr>
          <p:cNvPr id="803" name="Google Shape;803;p10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49"/>
        <p:cNvGrpSpPr/>
        <p:nvPr/>
      </p:nvGrpSpPr>
      <p:grpSpPr>
        <a:xfrm>
          <a:off x="0" y="0"/>
          <a:ext cx="0" cy="0"/>
          <a:chOff x="0" y="0"/>
          <a:chExt cx="0" cy="0"/>
        </a:xfrm>
      </p:grpSpPr>
      <p:sp>
        <p:nvSpPr>
          <p:cNvPr id="950" name="Google Shape;950;p124"/>
          <p:cNvSpPr txBox="1"/>
          <p:nvPr/>
        </p:nvSpPr>
        <p:spPr>
          <a:xfrm>
            <a:off x="2101650" y="992400"/>
            <a:ext cx="3146400" cy="1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Facebook</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DeepFace</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EdgeRank</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FBLearner flow</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1" name="Google Shape;951;p124"/>
          <p:cNvSpPr txBox="1"/>
          <p:nvPr/>
        </p:nvSpPr>
        <p:spPr>
          <a:xfrm>
            <a:off x="2061350" y="3277525"/>
            <a:ext cx="18153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Netflix</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Cinematch</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2" name="Google Shape;952;p124"/>
          <p:cNvSpPr txBox="1"/>
          <p:nvPr/>
        </p:nvSpPr>
        <p:spPr>
          <a:xfrm>
            <a:off x="5943600" y="992400"/>
            <a:ext cx="33900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Spotify</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BART (Bandit for Recommendations as Treatments)</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Last.fm</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3" name="Google Shape;953;p124"/>
          <p:cNvSpPr txBox="1"/>
          <p:nvPr/>
        </p:nvSpPr>
        <p:spPr>
          <a:xfrm>
            <a:off x="2171450" y="2279450"/>
            <a:ext cx="3306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Algoritmos OpenAI</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OpenAI Five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954" name="Google Shape;954;p124"/>
          <p:cNvSpPr txBox="1"/>
          <p:nvPr/>
        </p:nvSpPr>
        <p:spPr>
          <a:xfrm>
            <a:off x="5943600" y="2171750"/>
            <a:ext cx="2935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Microsoft</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DMLTK (Distributed Machine Learning Toolkit) </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5" name="Google Shape;955;p124"/>
          <p:cNvSpPr txBox="1"/>
          <p:nvPr/>
        </p:nvSpPr>
        <p:spPr>
          <a:xfrm>
            <a:off x="5943600" y="4359188"/>
            <a:ext cx="29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Amazon</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A9</a:t>
            </a:r>
            <a:endParaRPr sz="1350">
              <a:latin typeface="DM Sans"/>
              <a:ea typeface="DM Sans"/>
              <a:cs typeface="DM Sans"/>
              <a:sym typeface="DM Sans"/>
            </a:endParaRPr>
          </a:p>
        </p:txBody>
      </p:sp>
      <p:sp>
        <p:nvSpPr>
          <p:cNvPr id="956" name="Google Shape;956;p124"/>
          <p:cNvSpPr txBox="1"/>
          <p:nvPr/>
        </p:nvSpPr>
        <p:spPr>
          <a:xfrm>
            <a:off x="5972400" y="3203800"/>
            <a:ext cx="3077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Apple</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Proyecto CALO (</a:t>
            </a:r>
            <a:r>
              <a:rPr lang="es" sz="1350">
                <a:solidFill>
                  <a:srgbClr val="222222"/>
                </a:solidFill>
                <a:highlight>
                  <a:srgbClr val="FFFFFF"/>
                </a:highlight>
                <a:latin typeface="DM Sans"/>
                <a:ea typeface="DM Sans"/>
                <a:cs typeface="DM Sans"/>
                <a:sym typeface="DM Sans"/>
              </a:rPr>
              <a:t>Cognitive Assistant that Learns and Organize)</a:t>
            </a:r>
            <a:endParaRPr sz="1350">
              <a:latin typeface="DM Sans"/>
              <a:ea typeface="DM Sans"/>
              <a:cs typeface="DM Sans"/>
              <a:sym typeface="DM Sans"/>
            </a:endParaRPr>
          </a:p>
        </p:txBody>
      </p:sp>
      <p:sp>
        <p:nvSpPr>
          <p:cNvPr id="957" name="Google Shape;957;p124"/>
          <p:cNvSpPr txBox="1"/>
          <p:nvPr/>
        </p:nvSpPr>
        <p:spPr>
          <a:xfrm>
            <a:off x="2060375" y="4143500"/>
            <a:ext cx="23766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Twitter</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 Smart Image Cropping</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pic>
        <p:nvPicPr>
          <p:cNvPr id="958" name="Google Shape;958;p124"/>
          <p:cNvPicPr preferRelativeResize="0"/>
          <p:nvPr/>
        </p:nvPicPr>
        <p:blipFill>
          <a:blip r:embed="rId3">
            <a:alphaModFix/>
          </a:blip>
          <a:stretch>
            <a:fillRect/>
          </a:stretch>
        </p:blipFill>
        <p:spPr>
          <a:xfrm>
            <a:off x="4577813" y="3265700"/>
            <a:ext cx="1368033" cy="769501"/>
          </a:xfrm>
          <a:prstGeom prst="rect">
            <a:avLst/>
          </a:prstGeom>
          <a:noFill/>
          <a:ln>
            <a:noFill/>
          </a:ln>
        </p:spPr>
      </p:pic>
      <p:pic>
        <p:nvPicPr>
          <p:cNvPr id="959" name="Google Shape;959;p124"/>
          <p:cNvPicPr preferRelativeResize="0"/>
          <p:nvPr/>
        </p:nvPicPr>
        <p:blipFill>
          <a:blip r:embed="rId4">
            <a:alphaModFix/>
          </a:blip>
          <a:stretch>
            <a:fillRect/>
          </a:stretch>
        </p:blipFill>
        <p:spPr>
          <a:xfrm>
            <a:off x="796363" y="4248800"/>
            <a:ext cx="1103437" cy="620700"/>
          </a:xfrm>
          <a:prstGeom prst="rect">
            <a:avLst/>
          </a:prstGeom>
          <a:noFill/>
          <a:ln>
            <a:noFill/>
          </a:ln>
        </p:spPr>
      </p:pic>
      <p:pic>
        <p:nvPicPr>
          <p:cNvPr id="960" name="Google Shape;960;p124"/>
          <p:cNvPicPr preferRelativeResize="0"/>
          <p:nvPr/>
        </p:nvPicPr>
        <p:blipFill>
          <a:blip r:embed="rId5">
            <a:alphaModFix/>
          </a:blip>
          <a:stretch>
            <a:fillRect/>
          </a:stretch>
        </p:blipFill>
        <p:spPr>
          <a:xfrm>
            <a:off x="1004596" y="1140658"/>
            <a:ext cx="769500" cy="769500"/>
          </a:xfrm>
          <a:prstGeom prst="rect">
            <a:avLst/>
          </a:prstGeom>
          <a:noFill/>
          <a:ln>
            <a:noFill/>
          </a:ln>
        </p:spPr>
      </p:pic>
      <p:pic>
        <p:nvPicPr>
          <p:cNvPr id="961" name="Google Shape;961;p124"/>
          <p:cNvPicPr preferRelativeResize="0"/>
          <p:nvPr/>
        </p:nvPicPr>
        <p:blipFill rotWithShape="1">
          <a:blip r:embed="rId6">
            <a:alphaModFix/>
          </a:blip>
          <a:srcRect l="23856" t="12884" r="24806"/>
          <a:stretch/>
        </p:blipFill>
        <p:spPr>
          <a:xfrm>
            <a:off x="941252" y="2110563"/>
            <a:ext cx="896201" cy="1046700"/>
          </a:xfrm>
          <a:prstGeom prst="rect">
            <a:avLst/>
          </a:prstGeom>
          <a:noFill/>
          <a:ln>
            <a:noFill/>
          </a:ln>
        </p:spPr>
      </p:pic>
      <p:pic>
        <p:nvPicPr>
          <p:cNvPr id="962" name="Google Shape;962;p124"/>
          <p:cNvPicPr preferRelativeResize="0"/>
          <p:nvPr/>
        </p:nvPicPr>
        <p:blipFill>
          <a:blip r:embed="rId7">
            <a:alphaModFix/>
          </a:blip>
          <a:stretch>
            <a:fillRect/>
          </a:stretch>
        </p:blipFill>
        <p:spPr>
          <a:xfrm>
            <a:off x="440463" y="3173313"/>
            <a:ext cx="1815233" cy="954275"/>
          </a:xfrm>
          <a:prstGeom prst="rect">
            <a:avLst/>
          </a:prstGeom>
          <a:noFill/>
          <a:ln>
            <a:noFill/>
          </a:ln>
        </p:spPr>
      </p:pic>
      <p:pic>
        <p:nvPicPr>
          <p:cNvPr id="963" name="Google Shape;963;p124"/>
          <p:cNvPicPr preferRelativeResize="0"/>
          <p:nvPr/>
        </p:nvPicPr>
        <p:blipFill>
          <a:blip r:embed="rId8">
            <a:alphaModFix/>
          </a:blip>
          <a:stretch>
            <a:fillRect/>
          </a:stretch>
        </p:blipFill>
        <p:spPr>
          <a:xfrm>
            <a:off x="4838550" y="1094250"/>
            <a:ext cx="769500" cy="769500"/>
          </a:xfrm>
          <a:prstGeom prst="rect">
            <a:avLst/>
          </a:prstGeom>
          <a:noFill/>
          <a:ln>
            <a:noFill/>
          </a:ln>
        </p:spPr>
      </p:pic>
      <p:pic>
        <p:nvPicPr>
          <p:cNvPr id="964" name="Google Shape;964;p124"/>
          <p:cNvPicPr preferRelativeResize="0"/>
          <p:nvPr/>
        </p:nvPicPr>
        <p:blipFill>
          <a:blip r:embed="rId9">
            <a:alphaModFix/>
          </a:blip>
          <a:stretch>
            <a:fillRect/>
          </a:stretch>
        </p:blipFill>
        <p:spPr>
          <a:xfrm>
            <a:off x="4877088" y="2249163"/>
            <a:ext cx="769500" cy="769500"/>
          </a:xfrm>
          <a:prstGeom prst="rect">
            <a:avLst/>
          </a:prstGeom>
          <a:noFill/>
          <a:ln>
            <a:noFill/>
          </a:ln>
        </p:spPr>
      </p:pic>
      <p:pic>
        <p:nvPicPr>
          <p:cNvPr id="965" name="Google Shape;965;p124"/>
          <p:cNvPicPr preferRelativeResize="0"/>
          <p:nvPr/>
        </p:nvPicPr>
        <p:blipFill>
          <a:blip r:embed="rId10">
            <a:alphaModFix/>
          </a:blip>
          <a:stretch>
            <a:fillRect/>
          </a:stretch>
        </p:blipFill>
        <p:spPr>
          <a:xfrm>
            <a:off x="4971075" y="4282250"/>
            <a:ext cx="769500" cy="769500"/>
          </a:xfrm>
          <a:prstGeom prst="rect">
            <a:avLst/>
          </a:prstGeom>
          <a:noFill/>
          <a:ln>
            <a:noFill/>
          </a:ln>
        </p:spPr>
      </p:pic>
      <p:sp>
        <p:nvSpPr>
          <p:cNvPr id="966" name="Google Shape;966;p124"/>
          <p:cNvSpPr txBox="1"/>
          <p:nvPr/>
        </p:nvSpPr>
        <p:spPr>
          <a:xfrm>
            <a:off x="796375" y="317934"/>
            <a:ext cx="7841400" cy="46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Ejemplos de aplicación         </a:t>
            </a:r>
            <a:endParaRPr sz="4000" b="1">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70"/>
        <p:cNvGrpSpPr/>
        <p:nvPr/>
      </p:nvGrpSpPr>
      <p:grpSpPr>
        <a:xfrm>
          <a:off x="0" y="0"/>
          <a:ext cx="0" cy="0"/>
          <a:chOff x="0" y="0"/>
          <a:chExt cx="0" cy="0"/>
        </a:xfrm>
      </p:grpSpPr>
      <p:sp>
        <p:nvSpPr>
          <p:cNvPr id="971" name="Google Shape;971;p125"/>
          <p:cNvSpPr txBox="1"/>
          <p:nvPr/>
        </p:nvSpPr>
        <p:spPr>
          <a:xfrm>
            <a:off x="1461300" y="2202300"/>
            <a:ext cx="6221400" cy="3509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Importancia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75"/>
        <p:cNvGrpSpPr/>
        <p:nvPr/>
      </p:nvGrpSpPr>
      <p:grpSpPr>
        <a:xfrm>
          <a:off x="0" y="0"/>
          <a:ext cx="0" cy="0"/>
          <a:chOff x="0" y="0"/>
          <a:chExt cx="0" cy="0"/>
        </a:xfrm>
      </p:grpSpPr>
      <p:sp>
        <p:nvSpPr>
          <p:cNvPr id="976" name="Google Shape;976;p126"/>
          <p:cNvSpPr txBox="1"/>
          <p:nvPr/>
        </p:nvSpPr>
        <p:spPr>
          <a:xfrm>
            <a:off x="472225" y="572750"/>
            <a:ext cx="7841400" cy="407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Importancia de ML</a:t>
            </a:r>
            <a:endParaRPr sz="4000" b="1">
              <a:solidFill>
                <a:schemeClr val="dk1"/>
              </a:solidFill>
              <a:latin typeface="DM Sans"/>
              <a:ea typeface="DM Sans"/>
              <a:cs typeface="DM Sans"/>
              <a:sym typeface="DM Sans"/>
            </a:endParaRPr>
          </a:p>
        </p:txBody>
      </p:sp>
      <p:sp>
        <p:nvSpPr>
          <p:cNvPr id="977" name="Google Shape;977;p126"/>
          <p:cNvSpPr txBox="1"/>
          <p:nvPr/>
        </p:nvSpPr>
        <p:spPr>
          <a:xfrm>
            <a:off x="543200" y="1557275"/>
            <a:ext cx="3683700" cy="32346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El interés por el ML se debe a los </a:t>
            </a:r>
            <a:r>
              <a:rPr lang="es" sz="1350" b="1">
                <a:solidFill>
                  <a:schemeClr val="dk1"/>
                </a:solidFill>
                <a:latin typeface="DM Sans"/>
                <a:ea typeface="DM Sans"/>
                <a:cs typeface="DM Sans"/>
                <a:sym typeface="DM Sans"/>
              </a:rPr>
              <a:t>volúmenes y variedades crecientes de datos disponibles</a:t>
            </a:r>
            <a:r>
              <a:rPr lang="es" sz="1350">
                <a:solidFill>
                  <a:schemeClr val="dk1"/>
                </a:solidFill>
                <a:latin typeface="DM Sans"/>
                <a:ea typeface="DM Sans"/>
                <a:cs typeface="DM Sans"/>
                <a:sym typeface="DM Sans"/>
              </a:rPr>
              <a:t>, el procesamiento computacional más económico y poderoso y el almacenaje de datos asequible y mucho menos costoso.</a:t>
            </a:r>
            <a:endParaRPr sz="135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350" b="1" i="0" u="none" strike="noStrike" cap="none">
              <a:solidFill>
                <a:srgbClr val="000000"/>
              </a:solidFill>
              <a:latin typeface="DM Sans"/>
              <a:ea typeface="DM Sans"/>
              <a:cs typeface="DM Sans"/>
              <a:sym typeface="DM Sans"/>
            </a:endParaRPr>
          </a:p>
        </p:txBody>
      </p:sp>
      <p:sp>
        <p:nvSpPr>
          <p:cNvPr id="978" name="Google Shape;978;p126"/>
          <p:cNvSpPr txBox="1"/>
          <p:nvPr/>
        </p:nvSpPr>
        <p:spPr>
          <a:xfrm>
            <a:off x="4722750" y="1557275"/>
            <a:ext cx="35199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posible producir a través de este, generar modelos de manera rápida y  automática que puedan analizar datos grandes y complejos. </a:t>
            </a: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De esta forma, </a:t>
            </a:r>
            <a:r>
              <a:rPr lang="es" sz="1350" b="1">
                <a:solidFill>
                  <a:schemeClr val="dk1"/>
                </a:solidFill>
                <a:latin typeface="DM Sans"/>
                <a:ea typeface="DM Sans"/>
                <a:cs typeface="DM Sans"/>
                <a:sym typeface="DM Sans"/>
              </a:rPr>
              <a:t>una organización tiene una mejor oportunidad de identificar oportunidades rentables o de evitar riesgos desconocidos.</a:t>
            </a:r>
            <a:endParaRPr sz="1350" b="1">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82"/>
        <p:cNvGrpSpPr/>
        <p:nvPr/>
      </p:nvGrpSpPr>
      <p:grpSpPr>
        <a:xfrm>
          <a:off x="0" y="0"/>
          <a:ext cx="0" cy="0"/>
          <a:chOff x="0" y="0"/>
          <a:chExt cx="0" cy="0"/>
        </a:xfrm>
      </p:grpSpPr>
      <p:sp>
        <p:nvSpPr>
          <p:cNvPr id="983" name="Google Shape;983;p127"/>
          <p:cNvSpPr txBox="1"/>
          <p:nvPr/>
        </p:nvSpPr>
        <p:spPr>
          <a:xfrm>
            <a:off x="782050" y="1672925"/>
            <a:ext cx="5351400" cy="2738100"/>
          </a:xfrm>
          <a:prstGeom prst="rect">
            <a:avLst/>
          </a:prstGeom>
          <a:noFill/>
          <a:ln>
            <a:noFill/>
          </a:ln>
        </p:spPr>
        <p:txBody>
          <a:bodyPr spcFirstLastPara="1" wrap="square" lIns="91425" tIns="91425" rIns="91425" bIns="91425" anchor="t"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Rápido sistema de toma de decisiones</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Mejores resultados</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Manejo de información multipropósito</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 </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Aplicaciones con rango amplio de uso</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Transformación de datos a insights</a:t>
            </a:r>
            <a:endParaRPr sz="1350">
              <a:solidFill>
                <a:schemeClr val="dk1"/>
              </a:solidFill>
              <a:latin typeface="DM Sans"/>
              <a:ea typeface="DM Sans"/>
              <a:cs typeface="DM Sans"/>
              <a:sym typeface="DM Sans"/>
            </a:endParaRPr>
          </a:p>
        </p:txBody>
      </p:sp>
      <p:pic>
        <p:nvPicPr>
          <p:cNvPr id="984" name="Google Shape;984;p127"/>
          <p:cNvPicPr preferRelativeResize="0"/>
          <p:nvPr/>
        </p:nvPicPr>
        <p:blipFill>
          <a:blip r:embed="rId3">
            <a:alphaModFix/>
          </a:blip>
          <a:stretch>
            <a:fillRect/>
          </a:stretch>
        </p:blipFill>
        <p:spPr>
          <a:xfrm>
            <a:off x="5794250" y="1501025"/>
            <a:ext cx="2414851" cy="2414851"/>
          </a:xfrm>
          <a:prstGeom prst="rect">
            <a:avLst/>
          </a:prstGeom>
          <a:noFill/>
          <a:ln>
            <a:noFill/>
          </a:ln>
        </p:spPr>
      </p:pic>
      <p:sp>
        <p:nvSpPr>
          <p:cNvPr id="985" name="Google Shape;985;p127"/>
          <p:cNvSpPr txBox="1"/>
          <p:nvPr/>
        </p:nvSpPr>
        <p:spPr>
          <a:xfrm>
            <a:off x="782050" y="834074"/>
            <a:ext cx="7841400" cy="394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Beneficios</a:t>
            </a:r>
            <a:endParaRPr sz="4000" b="1">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89"/>
        <p:cNvGrpSpPr/>
        <p:nvPr/>
      </p:nvGrpSpPr>
      <p:grpSpPr>
        <a:xfrm>
          <a:off x="0" y="0"/>
          <a:ext cx="0" cy="0"/>
          <a:chOff x="0" y="0"/>
          <a:chExt cx="0" cy="0"/>
        </a:xfrm>
      </p:grpSpPr>
      <p:sp>
        <p:nvSpPr>
          <p:cNvPr id="990" name="Google Shape;990;p128"/>
          <p:cNvSpPr txBox="1"/>
          <p:nvPr/>
        </p:nvSpPr>
        <p:spPr>
          <a:xfrm>
            <a:off x="1461300" y="2202300"/>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Ventajas y desventajas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94"/>
        <p:cNvGrpSpPr/>
        <p:nvPr/>
      </p:nvGrpSpPr>
      <p:grpSpPr>
        <a:xfrm>
          <a:off x="0" y="0"/>
          <a:ext cx="0" cy="0"/>
          <a:chOff x="0" y="0"/>
          <a:chExt cx="0" cy="0"/>
        </a:xfrm>
      </p:grpSpPr>
      <p:sp>
        <p:nvSpPr>
          <p:cNvPr id="995" name="Google Shape;995;p129"/>
          <p:cNvSpPr txBox="1"/>
          <p:nvPr/>
        </p:nvSpPr>
        <p:spPr>
          <a:xfrm>
            <a:off x="628975" y="1704825"/>
            <a:ext cx="5146500" cy="3266100"/>
          </a:xfrm>
          <a:prstGeom prst="rect">
            <a:avLst/>
          </a:prstGeom>
          <a:noFill/>
          <a:ln>
            <a:noFill/>
          </a:ln>
        </p:spPr>
        <p:txBody>
          <a:bodyPr spcFirstLastPara="1" wrap="square" lIns="91425" tIns="91425" rIns="91425" bIns="91425" anchor="t" anchorCtr="0">
            <a:noAutofit/>
          </a:bodyPr>
          <a:lstStyle/>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Mayor conocimiento</a:t>
            </a:r>
            <a:r>
              <a:rPr lang="es" sz="1350">
                <a:solidFill>
                  <a:schemeClr val="dk1"/>
                </a:solidFill>
                <a:latin typeface="DM Sans"/>
                <a:ea typeface="DM Sans"/>
                <a:cs typeface="DM Sans"/>
                <a:sym typeface="DM Sans"/>
              </a:rPr>
              <a:t> de las necesidades, gustos y hábitos de compra de los clientes.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Innovación</a:t>
            </a:r>
            <a:r>
              <a:rPr lang="es" sz="1350">
                <a:solidFill>
                  <a:schemeClr val="dk1"/>
                </a:solidFill>
                <a:latin typeface="DM Sans"/>
                <a:ea typeface="DM Sans"/>
                <a:cs typeface="DM Sans"/>
                <a:sym typeface="DM Sans"/>
              </a:rPr>
              <a:t> en productos y soluciones tecnológicas.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Optimización</a:t>
            </a:r>
            <a:r>
              <a:rPr lang="es" sz="1350">
                <a:solidFill>
                  <a:schemeClr val="dk1"/>
                </a:solidFill>
                <a:latin typeface="DM Sans"/>
                <a:ea typeface="DM Sans"/>
                <a:cs typeface="DM Sans"/>
                <a:sym typeface="DM Sans"/>
              </a:rPr>
              <a:t> de la producción y de la productividad.</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Capacidad de realizar </a:t>
            </a:r>
            <a:r>
              <a:rPr lang="es" sz="1350" b="1">
                <a:solidFill>
                  <a:schemeClr val="dk1"/>
                </a:solidFill>
                <a:latin typeface="DM Sans"/>
                <a:ea typeface="DM Sans"/>
                <a:cs typeface="DM Sans"/>
                <a:sym typeface="DM Sans"/>
              </a:rPr>
              <a:t>acciones preventivas y correctivas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Predicción</a:t>
            </a:r>
            <a:r>
              <a:rPr lang="es" sz="1350">
                <a:solidFill>
                  <a:schemeClr val="dk1"/>
                </a:solidFill>
                <a:latin typeface="DM Sans"/>
                <a:ea typeface="DM Sans"/>
                <a:cs typeface="DM Sans"/>
                <a:sym typeface="DM Sans"/>
              </a:rPr>
              <a:t> de tendencias y necesidades.</a:t>
            </a:r>
            <a:endParaRPr sz="1350">
              <a:latin typeface="DM Sans"/>
              <a:ea typeface="DM Sans"/>
              <a:cs typeface="DM Sans"/>
              <a:sym typeface="DM Sans"/>
            </a:endParaRPr>
          </a:p>
          <a:p>
            <a:pPr marL="0" marR="0" lvl="0" indent="0" algn="just" rtl="0">
              <a:lnSpc>
                <a:spcPct val="150000"/>
              </a:lnSpc>
              <a:spcBef>
                <a:spcPts val="0"/>
              </a:spcBef>
              <a:spcAft>
                <a:spcPts val="0"/>
              </a:spcAft>
              <a:buNone/>
            </a:pPr>
            <a:endParaRPr sz="1600" b="1" i="0" u="none" strike="noStrike" cap="none">
              <a:solidFill>
                <a:srgbClr val="000000"/>
              </a:solidFill>
              <a:latin typeface="Didact Gothic"/>
              <a:ea typeface="Didact Gothic"/>
              <a:cs typeface="Didact Gothic"/>
              <a:sym typeface="Didact Gothic"/>
            </a:endParaRPr>
          </a:p>
        </p:txBody>
      </p:sp>
      <p:sp>
        <p:nvSpPr>
          <p:cNvPr id="996" name="Google Shape;996;p129"/>
          <p:cNvSpPr txBox="1"/>
          <p:nvPr/>
        </p:nvSpPr>
        <p:spPr>
          <a:xfrm>
            <a:off x="628975" y="461125"/>
            <a:ext cx="7104900" cy="33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Ventajas de Machine Learning</a:t>
            </a:r>
            <a:endParaRPr sz="4000" b="1">
              <a:solidFill>
                <a:schemeClr val="dk1"/>
              </a:solidFill>
              <a:latin typeface="DM Sans"/>
              <a:ea typeface="DM Sans"/>
              <a:cs typeface="DM Sans"/>
              <a:sym typeface="DM Sans"/>
            </a:endParaRPr>
          </a:p>
        </p:txBody>
      </p:sp>
      <p:pic>
        <p:nvPicPr>
          <p:cNvPr id="997" name="Google Shape;997;p129"/>
          <p:cNvPicPr preferRelativeResize="0"/>
          <p:nvPr/>
        </p:nvPicPr>
        <p:blipFill>
          <a:blip r:embed="rId3">
            <a:alphaModFix/>
          </a:blip>
          <a:stretch>
            <a:fillRect/>
          </a:stretch>
        </p:blipFill>
        <p:spPr>
          <a:xfrm>
            <a:off x="6472825" y="2087226"/>
            <a:ext cx="1186525" cy="11865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01"/>
        <p:cNvGrpSpPr/>
        <p:nvPr/>
      </p:nvGrpSpPr>
      <p:grpSpPr>
        <a:xfrm>
          <a:off x="0" y="0"/>
          <a:ext cx="0" cy="0"/>
          <a:chOff x="0" y="0"/>
          <a:chExt cx="0" cy="0"/>
        </a:xfrm>
      </p:grpSpPr>
      <p:sp>
        <p:nvSpPr>
          <p:cNvPr id="1002" name="Google Shape;1002;p130"/>
          <p:cNvSpPr txBox="1"/>
          <p:nvPr/>
        </p:nvSpPr>
        <p:spPr>
          <a:xfrm>
            <a:off x="583825" y="1783600"/>
            <a:ext cx="3840900" cy="32661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Insuficiente cantidad de información: </a:t>
            </a:r>
            <a:r>
              <a:rPr lang="es" sz="1350">
                <a:solidFill>
                  <a:schemeClr val="dk1"/>
                </a:solidFill>
                <a:latin typeface="DM Sans"/>
                <a:ea typeface="DM Sans"/>
                <a:cs typeface="DM Sans"/>
                <a:sym typeface="DM Sans"/>
              </a:rPr>
              <a:t>ML requiere conjuntos de datos masivos que deben ser inclusivos/imparciales y de buena calidad</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Tiempo y recursos: </a:t>
            </a:r>
            <a:r>
              <a:rPr lang="es" sz="1350">
                <a:solidFill>
                  <a:schemeClr val="dk1"/>
                </a:solidFill>
                <a:latin typeface="DM Sans"/>
                <a:ea typeface="DM Sans"/>
                <a:cs typeface="DM Sans"/>
                <a:sym typeface="DM Sans"/>
              </a:rPr>
              <a:t>ML necesita tiempo suficiente y recursos masivos para permitir que los algoritmos aprendan y se desarrollen bien. </a:t>
            </a:r>
            <a:endParaRPr sz="1350">
              <a:solidFill>
                <a:schemeClr val="dk1"/>
              </a:solidFill>
              <a:latin typeface="DM Sans"/>
              <a:ea typeface="DM Sans"/>
              <a:cs typeface="DM Sans"/>
              <a:sym typeface="DM Sans"/>
            </a:endParaRPr>
          </a:p>
        </p:txBody>
      </p:sp>
      <p:sp>
        <p:nvSpPr>
          <p:cNvPr id="1003" name="Google Shape;1003;p130"/>
          <p:cNvSpPr txBox="1"/>
          <p:nvPr/>
        </p:nvSpPr>
        <p:spPr>
          <a:xfrm>
            <a:off x="698325" y="380575"/>
            <a:ext cx="7063800" cy="33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Desventajas de Machine Learning</a:t>
            </a:r>
            <a:endParaRPr sz="4000" b="1">
              <a:solidFill>
                <a:schemeClr val="dk1"/>
              </a:solidFill>
              <a:latin typeface="DM Sans"/>
              <a:ea typeface="DM Sans"/>
              <a:cs typeface="DM Sans"/>
              <a:sym typeface="DM Sans"/>
            </a:endParaRPr>
          </a:p>
        </p:txBody>
      </p:sp>
      <p:sp>
        <p:nvSpPr>
          <p:cNvPr id="1004" name="Google Shape;1004;p130"/>
          <p:cNvSpPr txBox="1"/>
          <p:nvPr/>
        </p:nvSpPr>
        <p:spPr>
          <a:xfrm>
            <a:off x="4684925" y="1783600"/>
            <a:ext cx="40035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Interpretación de resultados: </a:t>
            </a:r>
            <a:r>
              <a:rPr lang="es" sz="1350">
                <a:solidFill>
                  <a:schemeClr val="dk1"/>
                </a:solidFill>
                <a:latin typeface="DM Sans"/>
                <a:ea typeface="DM Sans"/>
                <a:cs typeface="DM Sans"/>
                <a:sym typeface="DM Sans"/>
              </a:rPr>
              <a:t>capacidad de interpretar con precisión los resultados generados por los algoritmos. </a:t>
            </a:r>
            <a:endParaRPr sz="135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Alta susceptibilidad al error: </a:t>
            </a:r>
            <a:r>
              <a:rPr lang="es" sz="1350">
                <a:solidFill>
                  <a:schemeClr val="dk1"/>
                </a:solidFill>
                <a:latin typeface="DM Sans"/>
                <a:ea typeface="DM Sans"/>
                <a:cs typeface="DM Sans"/>
                <a:sym typeface="DM Sans"/>
              </a:rPr>
              <a:t>si se entrenan modelos con datos insuficientes o con parámetros no apropiados se puede tener alto error.</a:t>
            </a:r>
            <a:endParaRPr sz="13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08"/>
        <p:cNvGrpSpPr/>
        <p:nvPr/>
      </p:nvGrpSpPr>
      <p:grpSpPr>
        <a:xfrm>
          <a:off x="0" y="0"/>
          <a:ext cx="0" cy="0"/>
          <a:chOff x="0" y="0"/>
          <a:chExt cx="0" cy="0"/>
        </a:xfrm>
      </p:grpSpPr>
      <p:sp>
        <p:nvSpPr>
          <p:cNvPr id="1009" name="Google Shape;1009;p131"/>
          <p:cNvSpPr txBox="1"/>
          <p:nvPr/>
        </p:nvSpPr>
        <p:spPr>
          <a:xfrm>
            <a:off x="1461300" y="22023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¿Quien utiliza Machine Learning?</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13"/>
        <p:cNvGrpSpPr/>
        <p:nvPr/>
      </p:nvGrpSpPr>
      <p:grpSpPr>
        <a:xfrm>
          <a:off x="0" y="0"/>
          <a:ext cx="0" cy="0"/>
          <a:chOff x="0" y="0"/>
          <a:chExt cx="0" cy="0"/>
        </a:xfrm>
      </p:grpSpPr>
      <p:graphicFrame>
        <p:nvGraphicFramePr>
          <p:cNvPr id="1014" name="Google Shape;1014;p132"/>
          <p:cNvGraphicFramePr/>
          <p:nvPr/>
        </p:nvGraphicFramePr>
        <p:xfrm>
          <a:off x="452463" y="1196065"/>
          <a:ext cx="8239050" cy="3333850"/>
        </p:xfrm>
        <a:graphic>
          <a:graphicData uri="http://schemas.openxmlformats.org/drawingml/2006/table">
            <a:tbl>
              <a:tblPr>
                <a:noFill/>
                <a:tableStyleId>{0CF298E5-AC25-4B7E-8425-7646D1A3C7AF}</a:tableStyleId>
              </a:tblPr>
              <a:tblGrid>
                <a:gridCol w="2746350">
                  <a:extLst>
                    <a:ext uri="{9D8B030D-6E8A-4147-A177-3AD203B41FA5}">
                      <a16:colId xmlns:a16="http://schemas.microsoft.com/office/drawing/2014/main" val="20000"/>
                    </a:ext>
                  </a:extLst>
                </a:gridCol>
                <a:gridCol w="2746350">
                  <a:extLst>
                    <a:ext uri="{9D8B030D-6E8A-4147-A177-3AD203B41FA5}">
                      <a16:colId xmlns:a16="http://schemas.microsoft.com/office/drawing/2014/main" val="20001"/>
                    </a:ext>
                  </a:extLst>
                </a:gridCol>
                <a:gridCol w="2746350">
                  <a:extLst>
                    <a:ext uri="{9D8B030D-6E8A-4147-A177-3AD203B41FA5}">
                      <a16:colId xmlns:a16="http://schemas.microsoft.com/office/drawing/2014/main" val="20002"/>
                    </a:ext>
                  </a:extLst>
                </a:gridCol>
              </a:tblGrid>
              <a:tr h="662750">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Servicios Financieros</a:t>
                      </a:r>
                      <a:endParaRPr b="1">
                        <a:latin typeface="DM Sans"/>
                        <a:ea typeface="DM Sans"/>
                        <a:cs typeface="DM Sans"/>
                        <a:sym typeface="DM Sans"/>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Salud</a:t>
                      </a:r>
                      <a:endParaRPr b="1">
                        <a:solidFill>
                          <a:schemeClr val="dk1"/>
                        </a:solidFill>
                        <a:latin typeface="DM Sans"/>
                        <a:ea typeface="DM Sans"/>
                        <a:cs typeface="DM Sans"/>
                        <a:sym typeface="DM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Petróleo y Gas</a:t>
                      </a:r>
                      <a:endParaRPr b="1">
                        <a:latin typeface="DM Sans"/>
                        <a:ea typeface="DM Sans"/>
                        <a:cs typeface="DM Sans"/>
                        <a:sym typeface="DM Sans"/>
                      </a:endParaRPr>
                    </a:p>
                  </a:txBody>
                  <a:tcPr marL="91425" marR="91425" marT="91425" marB="91425" anchor="ctr">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2671100">
                <a:tc>
                  <a:txBody>
                    <a:bodyPr/>
                    <a:lstStyle/>
                    <a:p>
                      <a:pPr marL="0" lvl="0" indent="0" algn="just"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Utilizan la tecnología del aprendizaje basado en máquina para dos fines principales: </a:t>
                      </a:r>
                      <a:r>
                        <a:rPr lang="es" sz="1350" b="1" dirty="0">
                          <a:solidFill>
                            <a:schemeClr val="dk1"/>
                          </a:solidFill>
                          <a:latin typeface="DM Sans"/>
                          <a:ea typeface="DM Sans"/>
                          <a:cs typeface="DM Sans"/>
                          <a:sym typeface="DM Sans"/>
                        </a:rPr>
                        <a:t>identificar insights importantes en los datos</a:t>
                      </a:r>
                      <a:r>
                        <a:rPr lang="es" sz="1350" dirty="0">
                          <a:solidFill>
                            <a:schemeClr val="dk1"/>
                          </a:solidFill>
                          <a:latin typeface="DM Sans"/>
                          <a:ea typeface="DM Sans"/>
                          <a:cs typeface="DM Sans"/>
                          <a:sym typeface="DM Sans"/>
                        </a:rPr>
                        <a:t> y </a:t>
                      </a:r>
                      <a:r>
                        <a:rPr lang="es" sz="1350" b="1" dirty="0">
                          <a:solidFill>
                            <a:schemeClr val="dk1"/>
                          </a:solidFill>
                          <a:latin typeface="DM Sans"/>
                          <a:ea typeface="DM Sans"/>
                          <a:cs typeface="DM Sans"/>
                          <a:sym typeface="DM Sans"/>
                        </a:rPr>
                        <a:t>prevenir el fraude.</a:t>
                      </a:r>
                      <a:r>
                        <a:rPr lang="es" sz="1350" dirty="0">
                          <a:solidFill>
                            <a:schemeClr val="dk1"/>
                          </a:solidFill>
                          <a:latin typeface="DM Sans"/>
                          <a:ea typeface="DM Sans"/>
                          <a:cs typeface="DM Sans"/>
                          <a:sym typeface="DM Sans"/>
                        </a:rPr>
                        <a:t> </a:t>
                      </a:r>
                      <a:endParaRPr sz="135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Tendencia en rápido crecimiento en la industria de atención a la salud, gracias a la aparición de dispositivos y sensores que pueden </a:t>
                      </a:r>
                      <a:r>
                        <a:rPr lang="es" sz="1350" b="1" dirty="0">
                          <a:solidFill>
                            <a:schemeClr val="dk1"/>
                          </a:solidFill>
                          <a:latin typeface="DM Sans"/>
                          <a:ea typeface="DM Sans"/>
                          <a:cs typeface="DM Sans"/>
                          <a:sym typeface="DM Sans"/>
                        </a:rPr>
                        <a:t>usar datos para evaluar la salud de un paciente en tiempo real. </a:t>
                      </a:r>
                      <a:endParaRPr sz="1350" dirty="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l"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Principalmente para </a:t>
                      </a:r>
                      <a:r>
                        <a:rPr lang="es" sz="1350" b="1" dirty="0">
                          <a:solidFill>
                            <a:schemeClr val="dk1"/>
                          </a:solidFill>
                          <a:latin typeface="DM Sans"/>
                          <a:ea typeface="DM Sans"/>
                          <a:cs typeface="DM Sans"/>
                          <a:sym typeface="DM Sans"/>
                        </a:rPr>
                        <a:t>encontrar nuevas fuentes</a:t>
                      </a:r>
                      <a:r>
                        <a:rPr lang="es" sz="1350" dirty="0">
                          <a:solidFill>
                            <a:schemeClr val="dk1"/>
                          </a:solidFill>
                          <a:latin typeface="DM Sans"/>
                          <a:ea typeface="DM Sans"/>
                          <a:cs typeface="DM Sans"/>
                          <a:sym typeface="DM Sans"/>
                        </a:rPr>
                        <a:t> de energía,  </a:t>
                      </a:r>
                      <a:r>
                        <a:rPr lang="es" sz="1350" b="1" dirty="0">
                          <a:solidFill>
                            <a:schemeClr val="dk1"/>
                          </a:solidFill>
                          <a:latin typeface="DM Sans"/>
                          <a:ea typeface="DM Sans"/>
                          <a:cs typeface="DM Sans"/>
                          <a:sym typeface="DM Sans"/>
                        </a:rPr>
                        <a:t>hacer análisis</a:t>
                      </a:r>
                      <a:r>
                        <a:rPr lang="es" sz="1350" dirty="0">
                          <a:solidFill>
                            <a:schemeClr val="dk1"/>
                          </a:solidFill>
                          <a:latin typeface="DM Sans"/>
                          <a:ea typeface="DM Sans"/>
                          <a:cs typeface="DM Sans"/>
                          <a:sym typeface="DM Sans"/>
                        </a:rPr>
                        <a:t> de minerales del suelo, </a:t>
                      </a:r>
                      <a:r>
                        <a:rPr lang="es" sz="1350" b="1" dirty="0">
                          <a:solidFill>
                            <a:schemeClr val="dk1"/>
                          </a:solidFill>
                          <a:latin typeface="DM Sans"/>
                          <a:ea typeface="DM Sans"/>
                          <a:cs typeface="DM Sans"/>
                          <a:sym typeface="DM Sans"/>
                        </a:rPr>
                        <a:t>predicción de fallos</a:t>
                      </a:r>
                      <a:r>
                        <a:rPr lang="es" sz="1350" dirty="0">
                          <a:solidFill>
                            <a:schemeClr val="dk1"/>
                          </a:solidFill>
                          <a:latin typeface="DM Sans"/>
                          <a:ea typeface="DM Sans"/>
                          <a:cs typeface="DM Sans"/>
                          <a:sym typeface="DM Sans"/>
                        </a:rPr>
                        <a:t> de sensores de refinerías y </a:t>
                      </a:r>
                      <a:r>
                        <a:rPr lang="es" sz="1350" b="1" dirty="0">
                          <a:solidFill>
                            <a:schemeClr val="dk1"/>
                          </a:solidFill>
                          <a:latin typeface="DM Sans"/>
                          <a:ea typeface="DM Sans"/>
                          <a:cs typeface="DM Sans"/>
                          <a:sym typeface="DM Sans"/>
                        </a:rPr>
                        <a:t>optimizar la distribución</a:t>
                      </a:r>
                      <a:r>
                        <a:rPr lang="es" sz="1350" dirty="0">
                          <a:solidFill>
                            <a:schemeClr val="dk1"/>
                          </a:solidFill>
                          <a:latin typeface="DM Sans"/>
                          <a:ea typeface="DM Sans"/>
                          <a:cs typeface="DM Sans"/>
                          <a:sym typeface="DM Sans"/>
                        </a:rPr>
                        <a:t> de petróleo para hacerla más eficiente.</a:t>
                      </a:r>
                      <a:endParaRPr sz="1350" dirty="0">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15" name="Google Shape;1015;p132"/>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¿Quién utiliza?</a:t>
            </a:r>
            <a:endParaRPr sz="4000" b="1" dirty="0">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19"/>
        <p:cNvGrpSpPr/>
        <p:nvPr/>
      </p:nvGrpSpPr>
      <p:grpSpPr>
        <a:xfrm>
          <a:off x="0" y="0"/>
          <a:ext cx="0" cy="0"/>
          <a:chOff x="0" y="0"/>
          <a:chExt cx="0" cy="0"/>
        </a:xfrm>
      </p:grpSpPr>
      <p:graphicFrame>
        <p:nvGraphicFramePr>
          <p:cNvPr id="1020" name="Google Shape;1020;p133"/>
          <p:cNvGraphicFramePr/>
          <p:nvPr/>
        </p:nvGraphicFramePr>
        <p:xfrm>
          <a:off x="525825" y="1129275"/>
          <a:ext cx="8459625" cy="3931700"/>
        </p:xfrm>
        <a:graphic>
          <a:graphicData uri="http://schemas.openxmlformats.org/drawingml/2006/table">
            <a:tbl>
              <a:tblPr>
                <a:noFill/>
                <a:tableStyleId>{0CF298E5-AC25-4B7E-8425-7646D1A3C7AF}</a:tableStyleId>
              </a:tblPr>
              <a:tblGrid>
                <a:gridCol w="2819875">
                  <a:extLst>
                    <a:ext uri="{9D8B030D-6E8A-4147-A177-3AD203B41FA5}">
                      <a16:colId xmlns:a16="http://schemas.microsoft.com/office/drawing/2014/main" val="20000"/>
                    </a:ext>
                  </a:extLst>
                </a:gridCol>
                <a:gridCol w="2819875">
                  <a:extLst>
                    <a:ext uri="{9D8B030D-6E8A-4147-A177-3AD203B41FA5}">
                      <a16:colId xmlns:a16="http://schemas.microsoft.com/office/drawing/2014/main" val="20001"/>
                    </a:ext>
                  </a:extLst>
                </a:gridCol>
                <a:gridCol w="2819875">
                  <a:extLst>
                    <a:ext uri="{9D8B030D-6E8A-4147-A177-3AD203B41FA5}">
                      <a16:colId xmlns:a16="http://schemas.microsoft.com/office/drawing/2014/main" val="20002"/>
                    </a:ext>
                  </a:extLst>
                </a:gridCol>
              </a:tblGrid>
              <a:tr h="662750">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Gobierno</a:t>
                      </a:r>
                      <a:endParaRPr b="1">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Marketing y Ventas</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Transporte</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2925300">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Dependencias como seguridad pública y los servicios públicos tienen una necesidad particular del ML porque tienen múltiples fuentes de datos de las que se pueden extraer insights. Por ejemplo, el análisis de datos en las Smart Cities.</a:t>
                      </a:r>
                      <a:endParaRPr sz="1350">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Los sitios Web que recomiendan artículos que podrían llegar a gustarnos con base en nuestras compras anteriores, utilizan ML para analizar nuestro historial de compras y de tal forma promocionar otros artículos que podrían llegar a resultarnos de interés. </a:t>
                      </a: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Analizar datos para identificar patrones y tendencias, es clave para la industria del transporte, que se sustenta en hacer las rutas más eficientes y anticipar problemas potenciales para incrementar la rentabilidad.</a:t>
                      </a:r>
                      <a:endParaRPr sz="135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21" name="Google Shape;1021;p133"/>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¿Quién utiliza?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13"/>
        <p:cNvGrpSpPr/>
        <p:nvPr/>
      </p:nvGrpSpPr>
      <p:grpSpPr>
        <a:xfrm>
          <a:off x="0" y="0"/>
          <a:ext cx="0" cy="0"/>
          <a:chOff x="0" y="0"/>
          <a:chExt cx="0" cy="0"/>
        </a:xfrm>
      </p:grpSpPr>
      <p:sp>
        <p:nvSpPr>
          <p:cNvPr id="814" name="Google Shape;814;p104"/>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Modelo analítico</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25"/>
        <p:cNvGrpSpPr/>
        <p:nvPr/>
      </p:nvGrpSpPr>
      <p:grpSpPr>
        <a:xfrm>
          <a:off x="0" y="0"/>
          <a:ext cx="0" cy="0"/>
          <a:chOff x="0" y="0"/>
          <a:chExt cx="0" cy="0"/>
        </a:xfrm>
      </p:grpSpPr>
      <p:graphicFrame>
        <p:nvGraphicFramePr>
          <p:cNvPr id="1026" name="Google Shape;1026;p134"/>
          <p:cNvGraphicFramePr/>
          <p:nvPr/>
        </p:nvGraphicFramePr>
        <p:xfrm>
          <a:off x="332650" y="1099450"/>
          <a:ext cx="8478675" cy="3771850"/>
        </p:xfrm>
        <a:graphic>
          <a:graphicData uri="http://schemas.openxmlformats.org/drawingml/2006/table">
            <a:tbl>
              <a:tblPr>
                <a:noFill/>
                <a:tableStyleId>{0CF298E5-AC25-4B7E-8425-7646D1A3C7AF}</a:tableStyleId>
              </a:tblPr>
              <a:tblGrid>
                <a:gridCol w="2826225">
                  <a:extLst>
                    <a:ext uri="{9D8B030D-6E8A-4147-A177-3AD203B41FA5}">
                      <a16:colId xmlns:a16="http://schemas.microsoft.com/office/drawing/2014/main" val="20000"/>
                    </a:ext>
                  </a:extLst>
                </a:gridCol>
                <a:gridCol w="2826225">
                  <a:extLst>
                    <a:ext uri="{9D8B030D-6E8A-4147-A177-3AD203B41FA5}">
                      <a16:colId xmlns:a16="http://schemas.microsoft.com/office/drawing/2014/main" val="20001"/>
                    </a:ext>
                  </a:extLst>
                </a:gridCol>
                <a:gridCol w="2826225">
                  <a:extLst>
                    <a:ext uri="{9D8B030D-6E8A-4147-A177-3AD203B41FA5}">
                      <a16:colId xmlns:a16="http://schemas.microsoft.com/office/drawing/2014/main" val="20002"/>
                    </a:ext>
                  </a:extLst>
                </a:gridCol>
              </a:tblGrid>
              <a:tr h="502900">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Ciberseguridad</a:t>
                      </a:r>
                      <a:endParaRPr b="1">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Desarrollo Software</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Trading</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3070125">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Los sistemas normales no pueden mantenerse al día con los malware y virus que se crean continuamente. ML se puede utilizar para detectar amenazas. Los sistemas asistidos pueden encontrar estos virus y malware, e.g la plataforma Tessian</a:t>
                      </a:r>
                      <a:endParaRPr sz="1350">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ML puede transformar todo el ciclo de vida del software, con el fin de modelar nuevas aplicaciones con diversas arquitecturas y experiencias de usuario con base en el valor comercial y el impacto para la organización, e.g plataforma Neoteric.</a:t>
                      </a: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Luego de la crisis financiera de 2008, se pudieron crear algoritmos que identifican factores relevantes para predecir las anomalías financieras. Por ejemplo GreenKey Technologies AI utiliza procesamiento de lenguaje natural (NLP) con este propósito</a:t>
                      </a:r>
                      <a:endParaRPr sz="135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27" name="Google Shape;1027;p134"/>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¿Quién utiliza?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31"/>
        <p:cNvGrpSpPr/>
        <p:nvPr/>
      </p:nvGrpSpPr>
      <p:grpSpPr>
        <a:xfrm>
          <a:off x="0" y="0"/>
          <a:ext cx="0" cy="0"/>
          <a:chOff x="0" y="0"/>
          <a:chExt cx="0" cy="0"/>
        </a:xfrm>
      </p:grpSpPr>
      <p:pic>
        <p:nvPicPr>
          <p:cNvPr id="1032" name="Google Shape;1032;p135"/>
          <p:cNvPicPr preferRelativeResize="0"/>
          <p:nvPr/>
        </p:nvPicPr>
        <p:blipFill>
          <a:blip r:embed="rId3">
            <a:alphaModFix/>
          </a:blip>
          <a:stretch>
            <a:fillRect/>
          </a:stretch>
        </p:blipFill>
        <p:spPr>
          <a:xfrm>
            <a:off x="152400" y="258825"/>
            <a:ext cx="8839200" cy="46258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36"/>
        <p:cNvGrpSpPr/>
        <p:nvPr/>
      </p:nvGrpSpPr>
      <p:grpSpPr>
        <a:xfrm>
          <a:off x="0" y="0"/>
          <a:ext cx="0" cy="0"/>
          <a:chOff x="0" y="0"/>
          <a:chExt cx="0" cy="0"/>
        </a:xfrm>
      </p:grpSpPr>
      <p:sp>
        <p:nvSpPr>
          <p:cNvPr id="1037" name="Google Shape;1037;p136"/>
          <p:cNvSpPr txBox="1"/>
          <p:nvPr/>
        </p:nvSpPr>
        <p:spPr>
          <a:xfrm>
            <a:off x="815200" y="2257100"/>
            <a:ext cx="8058900" cy="2144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Recursos de preparación de datos.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Algoritmos – básicos y avanzados.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 y procesos iterativos.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Escalabilidad del Modelo en producción.</a:t>
            </a:r>
            <a:endParaRPr sz="1350" i="0" u="none" strike="noStrike" cap="none">
              <a:solidFill>
                <a:srgbClr val="000000"/>
              </a:solidFill>
              <a:latin typeface="DM Sans"/>
              <a:ea typeface="DM Sans"/>
              <a:cs typeface="DM Sans"/>
              <a:sym typeface="DM Sans"/>
            </a:endParaRPr>
          </a:p>
        </p:txBody>
      </p:sp>
      <p:pic>
        <p:nvPicPr>
          <p:cNvPr id="1038" name="Google Shape;1038;p136"/>
          <p:cNvPicPr preferRelativeResize="0"/>
          <p:nvPr/>
        </p:nvPicPr>
        <p:blipFill rotWithShape="1">
          <a:blip r:embed="rId3">
            <a:alphaModFix/>
          </a:blip>
          <a:srcRect/>
          <a:stretch/>
        </p:blipFill>
        <p:spPr>
          <a:xfrm>
            <a:off x="5403747" y="1907242"/>
            <a:ext cx="2421351" cy="2494252"/>
          </a:xfrm>
          <a:prstGeom prst="rect">
            <a:avLst/>
          </a:prstGeom>
          <a:noFill/>
          <a:ln>
            <a:noFill/>
          </a:ln>
        </p:spPr>
      </p:pic>
      <p:sp>
        <p:nvSpPr>
          <p:cNvPr id="1039" name="Google Shape;1039;p136"/>
          <p:cNvSpPr txBox="1"/>
          <p:nvPr/>
        </p:nvSpPr>
        <p:spPr>
          <a:xfrm>
            <a:off x="371825" y="519750"/>
            <a:ext cx="7963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se requiere para crear buenos sistemas de machine learning?</a:t>
            </a:r>
            <a:endParaRPr sz="4000" b="1">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43"/>
        <p:cNvGrpSpPr/>
        <p:nvPr/>
      </p:nvGrpSpPr>
      <p:grpSpPr>
        <a:xfrm>
          <a:off x="0" y="0"/>
          <a:ext cx="0" cy="0"/>
          <a:chOff x="0" y="0"/>
          <a:chExt cx="0" cy="0"/>
        </a:xfrm>
      </p:grpSpPr>
      <p:grpSp>
        <p:nvGrpSpPr>
          <p:cNvPr id="1044" name="Google Shape;1044;p137"/>
          <p:cNvGrpSpPr/>
          <p:nvPr/>
        </p:nvGrpSpPr>
        <p:grpSpPr>
          <a:xfrm>
            <a:off x="473370" y="619431"/>
            <a:ext cx="738905" cy="738905"/>
            <a:chOff x="575612" y="1950748"/>
            <a:chExt cx="431100" cy="431100"/>
          </a:xfrm>
        </p:grpSpPr>
        <p:sp>
          <p:nvSpPr>
            <p:cNvPr id="1045" name="Google Shape;1045;p137"/>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 name="Google Shape;1046;p13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047" name="Google Shape;1047;p13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1048" name="Google Shape;1048;p137"/>
          <p:cNvSpPr txBox="1"/>
          <p:nvPr/>
        </p:nvSpPr>
        <p:spPr>
          <a:xfrm>
            <a:off x="473350" y="1626100"/>
            <a:ext cx="8338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¿Si quisiéramos resolver un problema donde tenemos información georeferenciada de clientes cómo podríamos utilizar el ML para incrementar las ventas de un producto? </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
        <p:nvSpPr>
          <p:cNvPr id="1049" name="Google Shape;1049;p137"/>
          <p:cNvSpPr txBox="1"/>
          <p:nvPr/>
        </p:nvSpPr>
        <p:spPr>
          <a:xfrm>
            <a:off x="473350" y="41095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53"/>
        <p:cNvGrpSpPr/>
        <p:nvPr/>
      </p:nvGrpSpPr>
      <p:grpSpPr>
        <a:xfrm>
          <a:off x="0" y="0"/>
          <a:ext cx="0" cy="0"/>
          <a:chOff x="0" y="0"/>
          <a:chExt cx="0" cy="0"/>
        </a:xfrm>
      </p:grpSpPr>
      <p:sp>
        <p:nvSpPr>
          <p:cNvPr id="1054" name="Google Shape;1054;p13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1055" name="Google Shape;1055;p13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59"/>
        <p:cNvGrpSpPr/>
        <p:nvPr/>
      </p:nvGrpSpPr>
      <p:grpSpPr>
        <a:xfrm>
          <a:off x="0" y="0"/>
          <a:ext cx="0" cy="0"/>
          <a:chOff x="0" y="0"/>
          <a:chExt cx="0" cy="0"/>
        </a:xfrm>
      </p:grpSpPr>
      <p:sp>
        <p:nvSpPr>
          <p:cNvPr id="1060" name="Google Shape;1060;p139"/>
          <p:cNvSpPr txBox="1"/>
          <p:nvPr/>
        </p:nvSpPr>
        <p:spPr>
          <a:xfrm>
            <a:off x="1392488" y="1842225"/>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Modelo analítico en Ciencia de datos y sus etapas</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64"/>
        <p:cNvGrpSpPr/>
        <p:nvPr/>
      </p:nvGrpSpPr>
      <p:grpSpPr>
        <a:xfrm>
          <a:off x="0" y="0"/>
          <a:ext cx="0" cy="0"/>
          <a:chOff x="0" y="0"/>
          <a:chExt cx="0" cy="0"/>
        </a:xfrm>
      </p:grpSpPr>
      <p:sp>
        <p:nvSpPr>
          <p:cNvPr id="1065" name="Google Shape;1065;p140"/>
          <p:cNvSpPr txBox="1"/>
          <p:nvPr/>
        </p:nvSpPr>
        <p:spPr>
          <a:xfrm>
            <a:off x="705900" y="1799000"/>
            <a:ext cx="4551600" cy="2797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1000"/>
              </a:spcBef>
              <a:spcAft>
                <a:spcPts val="0"/>
              </a:spcAft>
              <a:buNone/>
            </a:pPr>
            <a:r>
              <a:rPr lang="es" sz="1350">
                <a:solidFill>
                  <a:schemeClr val="dk1"/>
                </a:solidFill>
                <a:latin typeface="DM Sans"/>
                <a:ea typeface="DM Sans"/>
                <a:cs typeface="DM Sans"/>
                <a:sym typeface="DM Sans"/>
              </a:rPr>
              <a:t>Los modelos analíticos más usados son:</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Clasificación: </a:t>
            </a:r>
            <a:r>
              <a:rPr lang="es" sz="1350">
                <a:solidFill>
                  <a:schemeClr val="dk1"/>
                </a:solidFill>
                <a:latin typeface="DM Sans"/>
                <a:ea typeface="DM Sans"/>
                <a:cs typeface="DM Sans"/>
                <a:sym typeface="DM Sans"/>
              </a:rPr>
              <a:t>predecir categorías de interés</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Clustering: </a:t>
            </a:r>
            <a:r>
              <a:rPr lang="es" sz="1350">
                <a:solidFill>
                  <a:schemeClr val="dk1"/>
                </a:solidFill>
                <a:latin typeface="DM Sans"/>
                <a:ea typeface="DM Sans"/>
                <a:cs typeface="DM Sans"/>
                <a:sym typeface="DM Sans"/>
              </a:rPr>
              <a:t>crear grupos con base en atributos en común</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Modelos de pronóstico: </a:t>
            </a:r>
            <a:r>
              <a:rPr lang="es" sz="1350">
                <a:solidFill>
                  <a:schemeClr val="dk1"/>
                </a:solidFill>
                <a:latin typeface="DM Sans"/>
                <a:ea typeface="DM Sans"/>
                <a:cs typeface="DM Sans"/>
                <a:sym typeface="DM Sans"/>
              </a:rPr>
              <a:t>con el fin de anticiparse a eventos</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Detección de atípicos: </a:t>
            </a:r>
            <a:r>
              <a:rPr lang="es" sz="1350">
                <a:solidFill>
                  <a:schemeClr val="dk1"/>
                </a:solidFill>
                <a:latin typeface="DM Sans"/>
                <a:ea typeface="DM Sans"/>
                <a:cs typeface="DM Sans"/>
                <a:sym typeface="DM Sans"/>
              </a:rPr>
              <a:t>identificar anomalías</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Series de tiempo:</a:t>
            </a:r>
            <a:r>
              <a:rPr lang="es" sz="1350">
                <a:solidFill>
                  <a:schemeClr val="dk1"/>
                </a:solidFill>
                <a:latin typeface="DM Sans"/>
                <a:ea typeface="DM Sans"/>
                <a:cs typeface="DM Sans"/>
                <a:sym typeface="DM Sans"/>
              </a:rPr>
              <a:t> para predecir tendencias y comportamientos esperados</a:t>
            </a:r>
            <a:endParaRPr sz="135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900" b="1">
              <a:solidFill>
                <a:schemeClr val="dk1"/>
              </a:solidFill>
              <a:latin typeface="Helvetica Neue"/>
              <a:ea typeface="Helvetica Neue"/>
              <a:cs typeface="Helvetica Neue"/>
              <a:sym typeface="Helvetica Neue"/>
            </a:endParaRPr>
          </a:p>
        </p:txBody>
      </p:sp>
      <p:sp>
        <p:nvSpPr>
          <p:cNvPr id="1066" name="Google Shape;1066;p140"/>
          <p:cNvSpPr txBox="1"/>
          <p:nvPr/>
        </p:nvSpPr>
        <p:spPr>
          <a:xfrm>
            <a:off x="643925" y="400925"/>
            <a:ext cx="8438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Modelo analítico en Ciencia de datos</a:t>
            </a:r>
            <a:endParaRPr sz="4000" b="1">
              <a:solidFill>
                <a:schemeClr val="dk1"/>
              </a:solidFill>
              <a:latin typeface="DM Sans"/>
              <a:ea typeface="DM Sans"/>
              <a:cs typeface="DM Sans"/>
              <a:sym typeface="DM Sans"/>
            </a:endParaRPr>
          </a:p>
        </p:txBody>
      </p:sp>
      <p:pic>
        <p:nvPicPr>
          <p:cNvPr id="1067" name="Google Shape;1067;p140"/>
          <p:cNvPicPr preferRelativeResize="0"/>
          <p:nvPr/>
        </p:nvPicPr>
        <p:blipFill rotWithShape="1">
          <a:blip r:embed="rId3">
            <a:alphaModFix/>
          </a:blip>
          <a:srcRect/>
          <a:stretch/>
        </p:blipFill>
        <p:spPr>
          <a:xfrm>
            <a:off x="5625782" y="1693919"/>
            <a:ext cx="2370522" cy="28654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71"/>
        <p:cNvGrpSpPr/>
        <p:nvPr/>
      </p:nvGrpSpPr>
      <p:grpSpPr>
        <a:xfrm>
          <a:off x="0" y="0"/>
          <a:ext cx="0" cy="0"/>
          <a:chOff x="0" y="0"/>
          <a:chExt cx="0" cy="0"/>
        </a:xfrm>
      </p:grpSpPr>
      <p:sp>
        <p:nvSpPr>
          <p:cNvPr id="1072" name="Google Shape;1072;p14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Etapas de modelo analítico</a:t>
            </a:r>
            <a:endParaRPr sz="4000" b="1">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76"/>
        <p:cNvGrpSpPr/>
        <p:nvPr/>
      </p:nvGrpSpPr>
      <p:grpSpPr>
        <a:xfrm>
          <a:off x="0" y="0"/>
          <a:ext cx="0" cy="0"/>
          <a:chOff x="0" y="0"/>
          <a:chExt cx="0" cy="0"/>
        </a:xfrm>
      </p:grpSpPr>
      <p:sp>
        <p:nvSpPr>
          <p:cNvPr id="1077" name="Google Shape;1077;p142"/>
          <p:cNvSpPr txBox="1"/>
          <p:nvPr/>
        </p:nvSpPr>
        <p:spPr>
          <a:xfrm>
            <a:off x="387400" y="464450"/>
            <a:ext cx="8297100" cy="410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Etapas de modelo analítico</a:t>
            </a:r>
            <a:endParaRPr sz="4000" b="1">
              <a:solidFill>
                <a:schemeClr val="dk1"/>
              </a:solidFill>
              <a:latin typeface="DM Sans"/>
              <a:ea typeface="DM Sans"/>
              <a:cs typeface="DM Sans"/>
              <a:sym typeface="DM Sans"/>
            </a:endParaRPr>
          </a:p>
        </p:txBody>
      </p:sp>
      <p:sp>
        <p:nvSpPr>
          <p:cNvPr id="1078" name="Google Shape;1078;p142"/>
          <p:cNvSpPr/>
          <p:nvPr/>
        </p:nvSpPr>
        <p:spPr>
          <a:xfrm>
            <a:off x="345588"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 Entendimiento del problema</a:t>
            </a:r>
            <a:endParaRPr>
              <a:latin typeface="DM Sans"/>
              <a:ea typeface="DM Sans"/>
              <a:cs typeface="DM Sans"/>
              <a:sym typeface="DM Sans"/>
            </a:endParaRPr>
          </a:p>
        </p:txBody>
      </p:sp>
      <p:sp>
        <p:nvSpPr>
          <p:cNvPr id="1079" name="Google Shape;1079;p142"/>
          <p:cNvSpPr/>
          <p:nvPr/>
        </p:nvSpPr>
        <p:spPr>
          <a:xfrm>
            <a:off x="2523063"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II: Extracción de datos</a:t>
            </a:r>
            <a:endParaRPr>
              <a:latin typeface="DM Sans"/>
              <a:ea typeface="DM Sans"/>
              <a:cs typeface="DM Sans"/>
              <a:sym typeface="DM Sans"/>
            </a:endParaRPr>
          </a:p>
        </p:txBody>
      </p:sp>
      <p:sp>
        <p:nvSpPr>
          <p:cNvPr id="1080" name="Google Shape;1080;p142"/>
          <p:cNvSpPr/>
          <p:nvPr/>
        </p:nvSpPr>
        <p:spPr>
          <a:xfrm>
            <a:off x="4928738"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III: Limpieza de datos</a:t>
            </a:r>
            <a:endParaRPr>
              <a:latin typeface="DM Sans"/>
              <a:ea typeface="DM Sans"/>
              <a:cs typeface="DM Sans"/>
              <a:sym typeface="DM Sans"/>
            </a:endParaRPr>
          </a:p>
        </p:txBody>
      </p:sp>
      <p:sp>
        <p:nvSpPr>
          <p:cNvPr id="1081" name="Google Shape;1081;p142"/>
          <p:cNvSpPr/>
          <p:nvPr/>
        </p:nvSpPr>
        <p:spPr>
          <a:xfrm>
            <a:off x="7144213"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IV: Exploratory Data Analysis</a:t>
            </a:r>
            <a:endParaRPr>
              <a:latin typeface="DM Sans"/>
              <a:ea typeface="DM Sans"/>
              <a:cs typeface="DM Sans"/>
              <a:sym typeface="DM Sans"/>
            </a:endParaRPr>
          </a:p>
        </p:txBody>
      </p:sp>
      <p:sp>
        <p:nvSpPr>
          <p:cNvPr id="1082" name="Google Shape;1082;p142"/>
          <p:cNvSpPr/>
          <p:nvPr/>
        </p:nvSpPr>
        <p:spPr>
          <a:xfrm>
            <a:off x="7144213"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 Selección de variables</a:t>
            </a:r>
            <a:endParaRPr>
              <a:latin typeface="DM Sans"/>
              <a:ea typeface="DM Sans"/>
              <a:cs typeface="DM Sans"/>
              <a:sym typeface="DM Sans"/>
            </a:endParaRPr>
          </a:p>
        </p:txBody>
      </p:sp>
      <p:sp>
        <p:nvSpPr>
          <p:cNvPr id="1083" name="Google Shape;1083;p142"/>
          <p:cNvSpPr/>
          <p:nvPr/>
        </p:nvSpPr>
        <p:spPr>
          <a:xfrm>
            <a:off x="2570613"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VII: Validación del modelo</a:t>
            </a:r>
            <a:endParaRPr>
              <a:latin typeface="DM Sans"/>
              <a:ea typeface="DM Sans"/>
              <a:cs typeface="DM Sans"/>
              <a:sym typeface="DM Sans"/>
            </a:endParaRPr>
          </a:p>
        </p:txBody>
      </p:sp>
      <p:sp>
        <p:nvSpPr>
          <p:cNvPr id="1084" name="Google Shape;1084;p142"/>
          <p:cNvSpPr/>
          <p:nvPr/>
        </p:nvSpPr>
        <p:spPr>
          <a:xfrm>
            <a:off x="4928738"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 Modelamiento</a:t>
            </a:r>
            <a:endParaRPr>
              <a:latin typeface="DM Sans"/>
              <a:ea typeface="DM Sans"/>
              <a:cs typeface="DM Sans"/>
              <a:sym typeface="DM Sans"/>
            </a:endParaRPr>
          </a:p>
        </p:txBody>
      </p:sp>
      <p:sp>
        <p:nvSpPr>
          <p:cNvPr id="1085" name="Google Shape;1085;p142"/>
          <p:cNvSpPr/>
          <p:nvPr/>
        </p:nvSpPr>
        <p:spPr>
          <a:xfrm>
            <a:off x="345588"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VIII: Despliegue del modelo</a:t>
            </a:r>
            <a:endParaRPr>
              <a:latin typeface="DM Sans"/>
              <a:ea typeface="DM Sans"/>
              <a:cs typeface="DM Sans"/>
              <a:sym typeface="DM Sans"/>
            </a:endParaRPr>
          </a:p>
        </p:txBody>
      </p:sp>
      <p:cxnSp>
        <p:nvCxnSpPr>
          <p:cNvPr id="1086" name="Google Shape;1086;p142"/>
          <p:cNvCxnSpPr>
            <a:stCxn id="1078" idx="3"/>
            <a:endCxn id="1079" idx="1"/>
          </p:cNvCxnSpPr>
          <p:nvPr/>
        </p:nvCxnSpPr>
        <p:spPr>
          <a:xfrm>
            <a:off x="1999788" y="2106850"/>
            <a:ext cx="523200" cy="0"/>
          </a:xfrm>
          <a:prstGeom prst="straightConnector1">
            <a:avLst/>
          </a:prstGeom>
          <a:noFill/>
          <a:ln w="19050" cap="flat" cmpd="sng">
            <a:solidFill>
              <a:srgbClr val="EAFF6A"/>
            </a:solidFill>
            <a:prstDash val="solid"/>
            <a:round/>
            <a:headEnd type="none" w="sm" len="sm"/>
            <a:tailEnd type="triangle" w="sm" len="sm"/>
          </a:ln>
        </p:spPr>
      </p:cxnSp>
      <p:cxnSp>
        <p:nvCxnSpPr>
          <p:cNvPr id="1087" name="Google Shape;1087;p142"/>
          <p:cNvCxnSpPr>
            <a:stCxn id="1079" idx="3"/>
            <a:endCxn id="1080" idx="1"/>
          </p:cNvCxnSpPr>
          <p:nvPr/>
        </p:nvCxnSpPr>
        <p:spPr>
          <a:xfrm>
            <a:off x="4177263" y="2106850"/>
            <a:ext cx="751500" cy="0"/>
          </a:xfrm>
          <a:prstGeom prst="straightConnector1">
            <a:avLst/>
          </a:prstGeom>
          <a:noFill/>
          <a:ln w="19050" cap="flat" cmpd="sng">
            <a:solidFill>
              <a:srgbClr val="EAFF6A"/>
            </a:solidFill>
            <a:prstDash val="solid"/>
            <a:round/>
            <a:headEnd type="none" w="sm" len="sm"/>
            <a:tailEnd type="triangle" w="sm" len="sm"/>
          </a:ln>
        </p:spPr>
      </p:cxnSp>
      <p:cxnSp>
        <p:nvCxnSpPr>
          <p:cNvPr id="1088" name="Google Shape;1088;p142"/>
          <p:cNvCxnSpPr>
            <a:stCxn id="1080" idx="3"/>
            <a:endCxn id="1081" idx="1"/>
          </p:cNvCxnSpPr>
          <p:nvPr/>
        </p:nvCxnSpPr>
        <p:spPr>
          <a:xfrm>
            <a:off x="6582938" y="2106850"/>
            <a:ext cx="561300" cy="0"/>
          </a:xfrm>
          <a:prstGeom prst="straightConnector1">
            <a:avLst/>
          </a:prstGeom>
          <a:noFill/>
          <a:ln w="19050" cap="flat" cmpd="sng">
            <a:solidFill>
              <a:srgbClr val="EAFF6A"/>
            </a:solidFill>
            <a:prstDash val="solid"/>
            <a:round/>
            <a:headEnd type="none" w="sm" len="sm"/>
            <a:tailEnd type="triangle" w="sm" len="sm"/>
          </a:ln>
        </p:spPr>
      </p:cxnSp>
      <p:cxnSp>
        <p:nvCxnSpPr>
          <p:cNvPr id="1089" name="Google Shape;1089;p142"/>
          <p:cNvCxnSpPr>
            <a:stCxn id="1081" idx="2"/>
            <a:endCxn id="1082" idx="0"/>
          </p:cNvCxnSpPr>
          <p:nvPr/>
        </p:nvCxnSpPr>
        <p:spPr>
          <a:xfrm>
            <a:off x="7971313" y="2582200"/>
            <a:ext cx="0" cy="800400"/>
          </a:xfrm>
          <a:prstGeom prst="straightConnector1">
            <a:avLst/>
          </a:prstGeom>
          <a:noFill/>
          <a:ln w="19050" cap="flat" cmpd="sng">
            <a:solidFill>
              <a:srgbClr val="EAFF6A"/>
            </a:solidFill>
            <a:prstDash val="solid"/>
            <a:round/>
            <a:headEnd type="none" w="sm" len="sm"/>
            <a:tailEnd type="triangle" w="sm" len="sm"/>
          </a:ln>
        </p:spPr>
      </p:cxnSp>
      <p:cxnSp>
        <p:nvCxnSpPr>
          <p:cNvPr id="1090" name="Google Shape;1090;p142"/>
          <p:cNvCxnSpPr>
            <a:stCxn id="1082" idx="1"/>
            <a:endCxn id="1084" idx="3"/>
          </p:cNvCxnSpPr>
          <p:nvPr/>
        </p:nvCxnSpPr>
        <p:spPr>
          <a:xfrm rot="10800000">
            <a:off x="6582913" y="3857900"/>
            <a:ext cx="561300" cy="0"/>
          </a:xfrm>
          <a:prstGeom prst="straightConnector1">
            <a:avLst/>
          </a:prstGeom>
          <a:noFill/>
          <a:ln w="19050" cap="flat" cmpd="sng">
            <a:solidFill>
              <a:srgbClr val="EAFF6A"/>
            </a:solidFill>
            <a:prstDash val="solid"/>
            <a:round/>
            <a:headEnd type="none" w="sm" len="sm"/>
            <a:tailEnd type="triangle" w="sm" len="sm"/>
          </a:ln>
        </p:spPr>
      </p:cxnSp>
      <p:cxnSp>
        <p:nvCxnSpPr>
          <p:cNvPr id="1091" name="Google Shape;1091;p142"/>
          <p:cNvCxnSpPr>
            <a:stCxn id="1084" idx="1"/>
            <a:endCxn id="1083" idx="3"/>
          </p:cNvCxnSpPr>
          <p:nvPr/>
        </p:nvCxnSpPr>
        <p:spPr>
          <a:xfrm rot="10800000">
            <a:off x="4224938" y="3857900"/>
            <a:ext cx="703800" cy="0"/>
          </a:xfrm>
          <a:prstGeom prst="straightConnector1">
            <a:avLst/>
          </a:prstGeom>
          <a:noFill/>
          <a:ln w="19050" cap="flat" cmpd="sng">
            <a:solidFill>
              <a:srgbClr val="EAFF6A"/>
            </a:solidFill>
            <a:prstDash val="solid"/>
            <a:round/>
            <a:headEnd type="none" w="sm" len="sm"/>
            <a:tailEnd type="triangle" w="sm" len="sm"/>
          </a:ln>
        </p:spPr>
      </p:cxnSp>
      <p:cxnSp>
        <p:nvCxnSpPr>
          <p:cNvPr id="1092" name="Google Shape;1092;p142"/>
          <p:cNvCxnSpPr>
            <a:stCxn id="1083" idx="1"/>
            <a:endCxn id="1085" idx="3"/>
          </p:cNvCxnSpPr>
          <p:nvPr/>
        </p:nvCxnSpPr>
        <p:spPr>
          <a:xfrm rot="10800000">
            <a:off x="1999713" y="3857900"/>
            <a:ext cx="570900" cy="0"/>
          </a:xfrm>
          <a:prstGeom prst="straightConnector1">
            <a:avLst/>
          </a:prstGeom>
          <a:noFill/>
          <a:ln w="19050" cap="flat" cmpd="sng">
            <a:solidFill>
              <a:srgbClr val="EAFF6A"/>
            </a:solidFill>
            <a:prstDash val="solid"/>
            <a:round/>
            <a:headEnd type="none" w="sm" len="sm"/>
            <a:tailEnd type="triangl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96"/>
        <p:cNvGrpSpPr/>
        <p:nvPr/>
      </p:nvGrpSpPr>
      <p:grpSpPr>
        <a:xfrm>
          <a:off x="0" y="0"/>
          <a:ext cx="0" cy="0"/>
          <a:chOff x="0" y="0"/>
          <a:chExt cx="0" cy="0"/>
        </a:xfrm>
      </p:grpSpPr>
      <p:sp>
        <p:nvSpPr>
          <p:cNvPr id="1098" name="Google Shape;1098;p143"/>
          <p:cNvSpPr txBox="1"/>
          <p:nvPr/>
        </p:nvSpPr>
        <p:spPr>
          <a:xfrm>
            <a:off x="4138574" y="2275838"/>
            <a:ext cx="4521900" cy="20931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Esta consiste en la etapa fundamental donde se debe comprender bien el problema que se quiere resolver</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descomponer el problema en un flujo de procedimientos que involucran una perspectiva holística del contexto empresarial </a:t>
            </a:r>
            <a:endParaRPr sz="1350">
              <a:solidFill>
                <a:schemeClr val="dk1"/>
              </a:solidFill>
              <a:latin typeface="DM Sans"/>
              <a:ea typeface="DM Sans"/>
              <a:cs typeface="DM Sans"/>
              <a:sym typeface="DM Sans"/>
            </a:endParaRPr>
          </a:p>
        </p:txBody>
      </p:sp>
      <p:sp>
        <p:nvSpPr>
          <p:cNvPr id="1099" name="Google Shape;1099;p143"/>
          <p:cNvSpPr/>
          <p:nvPr/>
        </p:nvSpPr>
        <p:spPr>
          <a:xfrm>
            <a:off x="3886750" y="8164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200" b="1">
                <a:latin typeface="DM Sans"/>
                <a:ea typeface="DM Sans"/>
                <a:cs typeface="DM Sans"/>
                <a:sym typeface="DM Sans"/>
              </a:rPr>
              <a:t>1</a:t>
            </a:r>
            <a:endParaRPr sz="2200" b="1">
              <a:latin typeface="DM Sans"/>
              <a:ea typeface="DM Sans"/>
              <a:cs typeface="DM Sans"/>
              <a:sym typeface="DM Sans"/>
            </a:endParaRPr>
          </a:p>
        </p:txBody>
      </p:sp>
      <p:sp>
        <p:nvSpPr>
          <p:cNvPr id="1100" name="Google Shape;1100;p143"/>
          <p:cNvSpPr txBox="1"/>
          <p:nvPr/>
        </p:nvSpPr>
        <p:spPr>
          <a:xfrm>
            <a:off x="4412775" y="77455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Entendimiento de problema</a:t>
            </a:r>
            <a:endParaRPr sz="4000" b="1">
              <a:solidFill>
                <a:schemeClr val="dk1"/>
              </a:solidFill>
              <a:latin typeface="DM Sans"/>
              <a:ea typeface="DM Sans"/>
              <a:cs typeface="DM Sans"/>
              <a:sym typeface="DM Sans"/>
            </a:endParaRPr>
          </a:p>
        </p:txBody>
      </p:sp>
      <p:pic>
        <p:nvPicPr>
          <p:cNvPr id="1101" name="Google Shape;1101;p143"/>
          <p:cNvPicPr preferRelativeResize="0"/>
          <p:nvPr/>
        </p:nvPicPr>
        <p:blipFill>
          <a:blip r:embed="rId3">
            <a:alphaModFix/>
          </a:blip>
          <a:stretch>
            <a:fillRect/>
          </a:stretch>
        </p:blipFill>
        <p:spPr>
          <a:xfrm>
            <a:off x="483525" y="1871650"/>
            <a:ext cx="3170925" cy="2425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18"/>
        <p:cNvGrpSpPr/>
        <p:nvPr/>
      </p:nvGrpSpPr>
      <p:grpSpPr>
        <a:xfrm>
          <a:off x="0" y="0"/>
          <a:ext cx="0" cy="0"/>
          <a:chOff x="0" y="0"/>
          <a:chExt cx="0" cy="0"/>
        </a:xfrm>
      </p:grpSpPr>
      <p:sp>
        <p:nvSpPr>
          <p:cNvPr id="819" name="Google Shape;819;p10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modelo?</a:t>
            </a:r>
            <a:endParaRPr sz="4000" b="1">
              <a:solidFill>
                <a:schemeClr val="dk1"/>
              </a:solidFill>
              <a:latin typeface="DM Sans"/>
              <a:ea typeface="DM Sans"/>
              <a:cs typeface="DM Sans"/>
              <a:sym typeface="DM Sans"/>
            </a:endParaRPr>
          </a:p>
        </p:txBody>
      </p:sp>
      <p:sp>
        <p:nvSpPr>
          <p:cNvPr id="820" name="Google Shape;820;p105"/>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 una representación de una idea! (TODOS LOS MODELOS TIENEN ERROR)</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821" name="Google Shape;821;p105"/>
          <p:cNvPicPr preferRelativeResize="0"/>
          <p:nvPr/>
        </p:nvPicPr>
        <p:blipFill>
          <a:blip r:embed="rId3">
            <a:alphaModFix/>
          </a:blip>
          <a:stretch>
            <a:fillRect/>
          </a:stretch>
        </p:blipFill>
        <p:spPr>
          <a:xfrm>
            <a:off x="4146825" y="1501112"/>
            <a:ext cx="4566175" cy="23891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05"/>
        <p:cNvGrpSpPr/>
        <p:nvPr/>
      </p:nvGrpSpPr>
      <p:grpSpPr>
        <a:xfrm>
          <a:off x="0" y="0"/>
          <a:ext cx="0" cy="0"/>
          <a:chOff x="0" y="0"/>
          <a:chExt cx="0" cy="0"/>
        </a:xfrm>
      </p:grpSpPr>
      <p:sp>
        <p:nvSpPr>
          <p:cNvPr id="1106" name="Google Shape;1106;p144"/>
          <p:cNvSpPr txBox="1"/>
          <p:nvPr/>
        </p:nvSpPr>
        <p:spPr>
          <a:xfrm>
            <a:off x="625400" y="1746513"/>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Las diferentes fuentes de información pueden ser First, Second, Third Party, datos estructurados, semi estructurados o no estructurados, los cuales deben organizarse para tener un esquema lógico eficiente y de fácil manipulación</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Los datos son el resultado de algún proceso de recopilación con ciertos diseños muestrales estadísticos</a:t>
            </a:r>
            <a:endParaRPr sz="1350">
              <a:solidFill>
                <a:schemeClr val="dk1"/>
              </a:solidFill>
              <a:latin typeface="DM Sans"/>
              <a:ea typeface="DM Sans"/>
              <a:cs typeface="DM Sans"/>
              <a:sym typeface="DM Sans"/>
            </a:endParaRPr>
          </a:p>
        </p:txBody>
      </p:sp>
      <p:sp>
        <p:nvSpPr>
          <p:cNvPr id="1107" name="Google Shape;1107;p144"/>
          <p:cNvSpPr txBox="1"/>
          <p:nvPr/>
        </p:nvSpPr>
        <p:spPr>
          <a:xfrm>
            <a:off x="1110975" y="565275"/>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Extracción de datos</a:t>
            </a:r>
            <a:endParaRPr sz="4000" b="1">
              <a:solidFill>
                <a:schemeClr val="dk1"/>
              </a:solidFill>
              <a:latin typeface="DM Sans"/>
              <a:ea typeface="DM Sans"/>
              <a:cs typeface="DM Sans"/>
              <a:sym typeface="DM Sans"/>
            </a:endParaRPr>
          </a:p>
        </p:txBody>
      </p:sp>
      <p:sp>
        <p:nvSpPr>
          <p:cNvPr id="1108" name="Google Shape;1108;p144"/>
          <p:cNvSpPr/>
          <p:nvPr/>
        </p:nvSpPr>
        <p:spPr>
          <a:xfrm>
            <a:off x="4850805" y="607125"/>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2</a:t>
            </a:r>
            <a:endParaRPr sz="2000" b="1">
              <a:solidFill>
                <a:schemeClr val="dk1"/>
              </a:solidFill>
              <a:latin typeface="DM Sans"/>
              <a:ea typeface="DM Sans"/>
              <a:cs typeface="DM Sans"/>
              <a:sym typeface="DM Sans"/>
            </a:endParaRPr>
          </a:p>
        </p:txBody>
      </p:sp>
      <p:pic>
        <p:nvPicPr>
          <p:cNvPr id="1109" name="Google Shape;1109;p144"/>
          <p:cNvPicPr preferRelativeResize="0"/>
          <p:nvPr/>
        </p:nvPicPr>
        <p:blipFill>
          <a:blip r:embed="rId3">
            <a:alphaModFix/>
          </a:blip>
          <a:stretch>
            <a:fillRect/>
          </a:stretch>
        </p:blipFill>
        <p:spPr>
          <a:xfrm>
            <a:off x="5568825" y="1528575"/>
            <a:ext cx="2949775" cy="2949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13"/>
        <p:cNvGrpSpPr/>
        <p:nvPr/>
      </p:nvGrpSpPr>
      <p:grpSpPr>
        <a:xfrm>
          <a:off x="0" y="0"/>
          <a:ext cx="0" cy="0"/>
          <a:chOff x="0" y="0"/>
          <a:chExt cx="0" cy="0"/>
        </a:xfrm>
      </p:grpSpPr>
      <p:sp>
        <p:nvSpPr>
          <p:cNvPr id="1114" name="Google Shape;1114;p145"/>
          <p:cNvSpPr txBox="1"/>
          <p:nvPr/>
        </p:nvSpPr>
        <p:spPr>
          <a:xfrm>
            <a:off x="3667588" y="1198575"/>
            <a:ext cx="4521900" cy="3741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Eliminación de inconsistencias dentro de los datos, se debe lidiar con:</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Elementos duplicados que reducen variedad </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elegir una estrategia para el manejo de datos nulos (Imputación, llenado o eliminación)</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contar con herramientas para el manejo de atípicos (outliers) que afectan la varianza de los estimadores en los modelos</a:t>
            </a:r>
            <a:endParaRPr sz="1350">
              <a:solidFill>
                <a:schemeClr val="dk1"/>
              </a:solidFill>
              <a:latin typeface="DM Sans"/>
              <a:ea typeface="DM Sans"/>
              <a:cs typeface="DM Sans"/>
              <a:sym typeface="DM Sans"/>
            </a:endParaRPr>
          </a:p>
          <a:p>
            <a:pPr marL="457200" marR="0" lvl="0" indent="0" algn="just" rtl="0">
              <a:lnSpc>
                <a:spcPct val="150000"/>
              </a:lnSpc>
              <a:spcBef>
                <a:spcPts val="0"/>
              </a:spcBef>
              <a:spcAft>
                <a:spcPts val="0"/>
              </a:spcAft>
              <a:buNone/>
            </a:pPr>
            <a:endParaRPr sz="1350">
              <a:solidFill>
                <a:schemeClr val="dk1"/>
              </a:solidFill>
              <a:latin typeface="DM Sans"/>
              <a:ea typeface="DM Sans"/>
              <a:cs typeface="DM Sans"/>
              <a:sym typeface="DM Sans"/>
            </a:endParaRPr>
          </a:p>
        </p:txBody>
      </p:sp>
      <p:sp>
        <p:nvSpPr>
          <p:cNvPr id="1115" name="Google Shape;1115;p145"/>
          <p:cNvSpPr txBox="1"/>
          <p:nvPr/>
        </p:nvSpPr>
        <p:spPr>
          <a:xfrm>
            <a:off x="3574463" y="555025"/>
            <a:ext cx="48426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Limpieza de datos</a:t>
            </a:r>
            <a:endParaRPr sz="4000" b="1">
              <a:solidFill>
                <a:schemeClr val="dk1"/>
              </a:solidFill>
              <a:latin typeface="DM Sans"/>
              <a:ea typeface="DM Sans"/>
              <a:cs typeface="DM Sans"/>
              <a:sym typeface="DM Sans"/>
            </a:endParaRPr>
          </a:p>
        </p:txBody>
      </p:sp>
      <p:pic>
        <p:nvPicPr>
          <p:cNvPr id="1116" name="Google Shape;1116;p145"/>
          <p:cNvPicPr preferRelativeResize="0"/>
          <p:nvPr/>
        </p:nvPicPr>
        <p:blipFill>
          <a:blip r:embed="rId3">
            <a:alphaModFix/>
          </a:blip>
          <a:stretch>
            <a:fillRect/>
          </a:stretch>
        </p:blipFill>
        <p:spPr>
          <a:xfrm>
            <a:off x="726937" y="1580825"/>
            <a:ext cx="2543599" cy="2543601"/>
          </a:xfrm>
          <a:prstGeom prst="rect">
            <a:avLst/>
          </a:prstGeom>
          <a:noFill/>
          <a:ln>
            <a:noFill/>
          </a:ln>
        </p:spPr>
      </p:pic>
      <p:sp>
        <p:nvSpPr>
          <p:cNvPr id="1117" name="Google Shape;1117;p145"/>
          <p:cNvSpPr/>
          <p:nvPr/>
        </p:nvSpPr>
        <p:spPr>
          <a:xfrm>
            <a:off x="2960368" y="596875"/>
            <a:ext cx="614100" cy="614100"/>
          </a:xfrm>
          <a:prstGeom prst="ellipse">
            <a:avLst/>
          </a:prstGeom>
          <a:solidFill>
            <a:srgbClr val="EF89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Helvetica Neue"/>
                <a:ea typeface="Helvetica Neue"/>
                <a:cs typeface="Helvetica Neue"/>
                <a:sym typeface="Helvetica Neue"/>
              </a:rPr>
              <a:t>3</a:t>
            </a:r>
            <a:endParaRPr sz="2000" b="1">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21"/>
        <p:cNvGrpSpPr/>
        <p:nvPr/>
      </p:nvGrpSpPr>
      <p:grpSpPr>
        <a:xfrm>
          <a:off x="0" y="0"/>
          <a:ext cx="0" cy="0"/>
          <a:chOff x="0" y="0"/>
          <a:chExt cx="0" cy="0"/>
        </a:xfrm>
      </p:grpSpPr>
      <p:sp>
        <p:nvSpPr>
          <p:cNvPr id="1122" name="Google Shape;1122;p146"/>
          <p:cNvSpPr txBox="1"/>
          <p:nvPr/>
        </p:nvSpPr>
        <p:spPr>
          <a:xfrm>
            <a:off x="68225" y="1719338"/>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deben utilizar herramientas de visualización para poder entender comportamientos y patrones en los datos</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deben realizar transformaciones para el análisis comparativo de variables </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Un buen desarrollo de esta etapa puede ayudar a comprender mejor las causas que explican el fenómeno de estudio generando los primeros insights </a:t>
            </a:r>
            <a:endParaRPr sz="1350">
              <a:solidFill>
                <a:schemeClr val="dk1"/>
              </a:solidFill>
              <a:latin typeface="DM Sans"/>
              <a:ea typeface="DM Sans"/>
              <a:cs typeface="DM Sans"/>
              <a:sym typeface="DM Sans"/>
            </a:endParaRPr>
          </a:p>
        </p:txBody>
      </p:sp>
      <p:sp>
        <p:nvSpPr>
          <p:cNvPr id="1123" name="Google Shape;1123;p146"/>
          <p:cNvSpPr txBox="1"/>
          <p:nvPr/>
        </p:nvSpPr>
        <p:spPr>
          <a:xfrm>
            <a:off x="390450" y="372300"/>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Exploratory Data Analysis</a:t>
            </a:r>
            <a:endParaRPr sz="4000" b="1">
              <a:solidFill>
                <a:schemeClr val="dk1"/>
              </a:solidFill>
              <a:latin typeface="DM Sans"/>
              <a:ea typeface="DM Sans"/>
              <a:cs typeface="DM Sans"/>
              <a:sym typeface="DM Sans"/>
            </a:endParaRPr>
          </a:p>
        </p:txBody>
      </p:sp>
      <p:pic>
        <p:nvPicPr>
          <p:cNvPr id="1124" name="Google Shape;1124;p146"/>
          <p:cNvPicPr preferRelativeResize="0"/>
          <p:nvPr/>
        </p:nvPicPr>
        <p:blipFill>
          <a:blip r:embed="rId3">
            <a:alphaModFix/>
          </a:blip>
          <a:stretch>
            <a:fillRect/>
          </a:stretch>
        </p:blipFill>
        <p:spPr>
          <a:xfrm>
            <a:off x="5098025" y="1070100"/>
            <a:ext cx="3768600" cy="3768600"/>
          </a:xfrm>
          <a:prstGeom prst="rect">
            <a:avLst/>
          </a:prstGeom>
          <a:noFill/>
          <a:ln>
            <a:noFill/>
          </a:ln>
        </p:spPr>
      </p:pic>
      <p:sp>
        <p:nvSpPr>
          <p:cNvPr id="1125" name="Google Shape;1125;p146"/>
          <p:cNvSpPr/>
          <p:nvPr/>
        </p:nvSpPr>
        <p:spPr>
          <a:xfrm>
            <a:off x="4757905" y="41415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4</a:t>
            </a:r>
            <a:endParaRPr sz="2000" b="1">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29"/>
        <p:cNvGrpSpPr/>
        <p:nvPr/>
      </p:nvGrpSpPr>
      <p:grpSpPr>
        <a:xfrm>
          <a:off x="0" y="0"/>
          <a:ext cx="0" cy="0"/>
          <a:chOff x="0" y="0"/>
          <a:chExt cx="0" cy="0"/>
        </a:xfrm>
      </p:grpSpPr>
      <p:sp>
        <p:nvSpPr>
          <p:cNvPr id="1130" name="Google Shape;1130;p147"/>
          <p:cNvSpPr txBox="1"/>
          <p:nvPr/>
        </p:nvSpPr>
        <p:spPr>
          <a:xfrm>
            <a:off x="4184175" y="1306550"/>
            <a:ext cx="4037400" cy="37419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También conocido como Feature Selection, consiste en el proceso de seleccionar las características (variables) con más importancia en la variable a predecir.</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Las variables altamente correlacionadas pueden generar inestabilidad en los modelos por colinealidad</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Existen diversos métodos y algoritmos para realizar este proceso (Wrapper, Embebed, Filter)</a:t>
            </a:r>
            <a:endParaRPr sz="1350">
              <a:solidFill>
                <a:schemeClr val="dk1"/>
              </a:solidFill>
              <a:latin typeface="DM Sans"/>
              <a:ea typeface="DM Sans"/>
              <a:cs typeface="DM Sans"/>
              <a:sym typeface="DM Sans"/>
            </a:endParaRPr>
          </a:p>
          <a:p>
            <a:pPr marL="457200" marR="0" lvl="0" indent="0" algn="just" rtl="0">
              <a:lnSpc>
                <a:spcPct val="150000"/>
              </a:lnSpc>
              <a:spcBef>
                <a:spcPts val="0"/>
              </a:spcBef>
              <a:spcAft>
                <a:spcPts val="0"/>
              </a:spcAft>
              <a:buNone/>
            </a:pPr>
            <a:endParaRPr sz="1600">
              <a:solidFill>
                <a:schemeClr val="dk1"/>
              </a:solidFill>
              <a:latin typeface="Helvetica Neue Light"/>
              <a:ea typeface="Helvetica Neue Light"/>
              <a:cs typeface="Helvetica Neue Light"/>
              <a:sym typeface="Helvetica Neue Light"/>
            </a:endParaRPr>
          </a:p>
        </p:txBody>
      </p:sp>
      <p:sp>
        <p:nvSpPr>
          <p:cNvPr id="1131" name="Google Shape;1131;p147"/>
          <p:cNvSpPr txBox="1"/>
          <p:nvPr/>
        </p:nvSpPr>
        <p:spPr>
          <a:xfrm>
            <a:off x="4400900" y="34075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Selección de variables</a:t>
            </a:r>
            <a:endParaRPr sz="4000" b="1">
              <a:solidFill>
                <a:schemeClr val="dk1"/>
              </a:solidFill>
              <a:latin typeface="DM Sans"/>
              <a:ea typeface="DM Sans"/>
              <a:cs typeface="DM Sans"/>
              <a:sym typeface="DM Sans"/>
            </a:endParaRPr>
          </a:p>
        </p:txBody>
      </p:sp>
      <p:pic>
        <p:nvPicPr>
          <p:cNvPr id="1132" name="Google Shape;1132;p147"/>
          <p:cNvPicPr preferRelativeResize="0"/>
          <p:nvPr/>
        </p:nvPicPr>
        <p:blipFill>
          <a:blip r:embed="rId3">
            <a:alphaModFix/>
          </a:blip>
          <a:stretch>
            <a:fillRect/>
          </a:stretch>
        </p:blipFill>
        <p:spPr>
          <a:xfrm>
            <a:off x="495400" y="1135350"/>
            <a:ext cx="3358625" cy="3358625"/>
          </a:xfrm>
          <a:prstGeom prst="rect">
            <a:avLst/>
          </a:prstGeom>
          <a:noFill/>
          <a:ln>
            <a:noFill/>
          </a:ln>
        </p:spPr>
      </p:pic>
      <p:sp>
        <p:nvSpPr>
          <p:cNvPr id="1133" name="Google Shape;1133;p147"/>
          <p:cNvSpPr/>
          <p:nvPr/>
        </p:nvSpPr>
        <p:spPr>
          <a:xfrm>
            <a:off x="3682930" y="3826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5</a:t>
            </a:r>
            <a:endParaRPr sz="2000" b="1">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37"/>
        <p:cNvGrpSpPr/>
        <p:nvPr/>
      </p:nvGrpSpPr>
      <p:grpSpPr>
        <a:xfrm>
          <a:off x="0" y="0"/>
          <a:ext cx="0" cy="0"/>
          <a:chOff x="0" y="0"/>
          <a:chExt cx="0" cy="0"/>
        </a:xfrm>
      </p:grpSpPr>
      <p:sp>
        <p:nvSpPr>
          <p:cNvPr id="1138" name="Google Shape;1138;p148"/>
          <p:cNvSpPr txBox="1"/>
          <p:nvPr/>
        </p:nvSpPr>
        <p:spPr>
          <a:xfrm>
            <a:off x="785425" y="1686875"/>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Este es uno de los procesos más cruciales en el modelado de ciencia de datos, ya que el algoritmo de aprendizaje automático ayuda a crear un modelo de datos utilizable.</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Hay muchos algoritmos para elegir, el modelo se selecciona en función del problema.</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Tres tipos de aprendizaje: Supervisado (Regresión y Clasificación), No supervisado y Aprendizaje por refuerzo </a:t>
            </a:r>
            <a:endParaRPr sz="1350">
              <a:solidFill>
                <a:schemeClr val="dk1"/>
              </a:solidFill>
              <a:latin typeface="DM Sans"/>
              <a:ea typeface="DM Sans"/>
              <a:cs typeface="DM Sans"/>
              <a:sym typeface="DM Sans"/>
            </a:endParaRPr>
          </a:p>
        </p:txBody>
      </p:sp>
      <p:sp>
        <p:nvSpPr>
          <p:cNvPr id="1139" name="Google Shape;1139;p148"/>
          <p:cNvSpPr txBox="1"/>
          <p:nvPr/>
        </p:nvSpPr>
        <p:spPr>
          <a:xfrm>
            <a:off x="1151000" y="624913"/>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Modelamiento</a:t>
            </a:r>
            <a:endParaRPr sz="4000" b="1">
              <a:solidFill>
                <a:schemeClr val="dk1"/>
              </a:solidFill>
              <a:latin typeface="DM Sans"/>
              <a:ea typeface="DM Sans"/>
              <a:cs typeface="DM Sans"/>
              <a:sym typeface="DM Sans"/>
            </a:endParaRPr>
          </a:p>
        </p:txBody>
      </p:sp>
      <p:pic>
        <p:nvPicPr>
          <p:cNvPr id="1140" name="Google Shape;1140;p148"/>
          <p:cNvPicPr preferRelativeResize="0"/>
          <p:nvPr/>
        </p:nvPicPr>
        <p:blipFill>
          <a:blip r:embed="rId3">
            <a:alphaModFix/>
          </a:blip>
          <a:stretch>
            <a:fillRect/>
          </a:stretch>
        </p:blipFill>
        <p:spPr>
          <a:xfrm>
            <a:off x="5894875" y="1870888"/>
            <a:ext cx="2463700" cy="2463700"/>
          </a:xfrm>
          <a:prstGeom prst="rect">
            <a:avLst/>
          </a:prstGeom>
          <a:noFill/>
          <a:ln>
            <a:noFill/>
          </a:ln>
        </p:spPr>
      </p:pic>
      <p:sp>
        <p:nvSpPr>
          <p:cNvPr id="1141" name="Google Shape;1141;p148"/>
          <p:cNvSpPr/>
          <p:nvPr/>
        </p:nvSpPr>
        <p:spPr>
          <a:xfrm>
            <a:off x="5026255" y="708613"/>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6</a:t>
            </a:r>
            <a:endParaRPr sz="2000" b="1">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45"/>
        <p:cNvGrpSpPr/>
        <p:nvPr/>
      </p:nvGrpSpPr>
      <p:grpSpPr>
        <a:xfrm>
          <a:off x="0" y="0"/>
          <a:ext cx="0" cy="0"/>
          <a:chOff x="0" y="0"/>
          <a:chExt cx="0" cy="0"/>
        </a:xfrm>
      </p:grpSpPr>
      <p:sp>
        <p:nvSpPr>
          <p:cNvPr id="1146" name="Google Shape;1146;p149"/>
          <p:cNvSpPr txBox="1"/>
          <p:nvPr/>
        </p:nvSpPr>
        <p:spPr>
          <a:xfrm>
            <a:off x="3616225" y="1100000"/>
            <a:ext cx="4709700" cy="37419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fundamental comprobar que nuestros esfuerzos de modelado cumplan con las expectativas. </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modelamiento se aplica a los datos de prueba para verificar precisión y si contiene todas las características deseables.</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Si no se logra la precisión requerida, puede volver a la Fase 5, elegir un modelo de datos alternativo y luego probar el modelo nuevamente. </a:t>
            </a:r>
            <a:endParaRPr sz="1350">
              <a:solidFill>
                <a:schemeClr val="dk1"/>
              </a:solidFill>
              <a:latin typeface="DM Sans"/>
              <a:ea typeface="DM Sans"/>
              <a:cs typeface="DM Sans"/>
              <a:sym typeface="DM Sans"/>
            </a:endParaRPr>
          </a:p>
        </p:txBody>
      </p:sp>
      <p:sp>
        <p:nvSpPr>
          <p:cNvPr id="1147" name="Google Shape;1147;p149"/>
          <p:cNvSpPr txBox="1"/>
          <p:nvPr/>
        </p:nvSpPr>
        <p:spPr>
          <a:xfrm>
            <a:off x="4078150" y="40220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Validación del modelo</a:t>
            </a:r>
            <a:endParaRPr sz="4000" b="1">
              <a:solidFill>
                <a:schemeClr val="dk1"/>
              </a:solidFill>
              <a:latin typeface="DM Sans"/>
              <a:ea typeface="DM Sans"/>
              <a:cs typeface="DM Sans"/>
              <a:sym typeface="DM Sans"/>
            </a:endParaRPr>
          </a:p>
        </p:txBody>
      </p:sp>
      <p:pic>
        <p:nvPicPr>
          <p:cNvPr id="1148" name="Google Shape;1148;p149"/>
          <p:cNvPicPr preferRelativeResize="0"/>
          <p:nvPr/>
        </p:nvPicPr>
        <p:blipFill>
          <a:blip r:embed="rId3">
            <a:alphaModFix/>
          </a:blip>
          <a:stretch>
            <a:fillRect/>
          </a:stretch>
        </p:blipFill>
        <p:spPr>
          <a:xfrm>
            <a:off x="818075" y="1407450"/>
            <a:ext cx="2798149" cy="2798150"/>
          </a:xfrm>
          <a:prstGeom prst="rect">
            <a:avLst/>
          </a:prstGeom>
          <a:noFill/>
          <a:ln>
            <a:noFill/>
          </a:ln>
        </p:spPr>
      </p:pic>
      <p:sp>
        <p:nvSpPr>
          <p:cNvPr id="1149" name="Google Shape;1149;p149"/>
          <p:cNvSpPr/>
          <p:nvPr/>
        </p:nvSpPr>
        <p:spPr>
          <a:xfrm>
            <a:off x="3464055" y="4859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7</a:t>
            </a:r>
            <a:endParaRPr sz="2000" b="1">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53"/>
        <p:cNvGrpSpPr/>
        <p:nvPr/>
      </p:nvGrpSpPr>
      <p:grpSpPr>
        <a:xfrm>
          <a:off x="0" y="0"/>
          <a:ext cx="0" cy="0"/>
          <a:chOff x="0" y="0"/>
          <a:chExt cx="0" cy="0"/>
        </a:xfrm>
      </p:grpSpPr>
      <p:sp>
        <p:nvSpPr>
          <p:cNvPr id="1154" name="Google Shape;1154;p150"/>
          <p:cNvSpPr txBox="1"/>
          <p:nvPr/>
        </p:nvSpPr>
        <p:spPr>
          <a:xfrm>
            <a:off x="921463" y="1665950"/>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modelo que proporciona los mejores resultados basado en los hallazgos de las pruebas se completa y se implementa en el entorno de producción siempre que se logre el resultado deseado a través de las pruebas adecuadas según las necesidades comerciales. Con esto concluye el proceso de desarrollo del modelo analítico.</a:t>
            </a:r>
            <a:endParaRPr sz="1350">
              <a:solidFill>
                <a:schemeClr val="dk1"/>
              </a:solidFill>
              <a:latin typeface="DM Sans"/>
              <a:ea typeface="DM Sans"/>
              <a:cs typeface="DM Sans"/>
              <a:sym typeface="DM Sans"/>
            </a:endParaRPr>
          </a:p>
        </p:txBody>
      </p:sp>
      <p:sp>
        <p:nvSpPr>
          <p:cNvPr id="1155" name="Google Shape;1155;p150"/>
          <p:cNvSpPr txBox="1"/>
          <p:nvPr/>
        </p:nvSpPr>
        <p:spPr>
          <a:xfrm>
            <a:off x="1206688" y="645838"/>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Despliegue del modelo</a:t>
            </a:r>
            <a:endParaRPr sz="4000" b="1">
              <a:solidFill>
                <a:schemeClr val="dk1"/>
              </a:solidFill>
              <a:latin typeface="DM Sans"/>
              <a:ea typeface="DM Sans"/>
              <a:cs typeface="DM Sans"/>
              <a:sym typeface="DM Sans"/>
            </a:endParaRPr>
          </a:p>
        </p:txBody>
      </p:sp>
      <p:pic>
        <p:nvPicPr>
          <p:cNvPr id="1156" name="Google Shape;1156;p150"/>
          <p:cNvPicPr preferRelativeResize="0"/>
          <p:nvPr/>
        </p:nvPicPr>
        <p:blipFill>
          <a:blip r:embed="rId3">
            <a:alphaModFix/>
          </a:blip>
          <a:stretch>
            <a:fillRect/>
          </a:stretch>
        </p:blipFill>
        <p:spPr>
          <a:xfrm>
            <a:off x="5887612" y="1845988"/>
            <a:ext cx="2334926" cy="2242549"/>
          </a:xfrm>
          <a:prstGeom prst="rect">
            <a:avLst/>
          </a:prstGeom>
          <a:noFill/>
          <a:ln>
            <a:noFill/>
          </a:ln>
        </p:spPr>
      </p:pic>
      <p:sp>
        <p:nvSpPr>
          <p:cNvPr id="1157" name="Google Shape;1157;p150"/>
          <p:cNvSpPr/>
          <p:nvPr/>
        </p:nvSpPr>
        <p:spPr>
          <a:xfrm>
            <a:off x="5443368" y="687688"/>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8</a:t>
            </a:r>
            <a:endParaRPr sz="2000" b="1">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61"/>
        <p:cNvGrpSpPr/>
        <p:nvPr/>
      </p:nvGrpSpPr>
      <p:grpSpPr>
        <a:xfrm>
          <a:off x="0" y="0"/>
          <a:ext cx="0" cy="0"/>
          <a:chOff x="0" y="0"/>
          <a:chExt cx="0" cy="0"/>
        </a:xfrm>
      </p:grpSpPr>
      <p:grpSp>
        <p:nvGrpSpPr>
          <p:cNvPr id="1162" name="Google Shape;1162;p151"/>
          <p:cNvGrpSpPr/>
          <p:nvPr/>
        </p:nvGrpSpPr>
        <p:grpSpPr>
          <a:xfrm>
            <a:off x="473370" y="619431"/>
            <a:ext cx="738905" cy="738905"/>
            <a:chOff x="575612" y="1950748"/>
            <a:chExt cx="431100" cy="431100"/>
          </a:xfrm>
        </p:grpSpPr>
        <p:sp>
          <p:nvSpPr>
            <p:cNvPr id="1163" name="Google Shape;1163;p151"/>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4" name="Google Shape;1164;p15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65" name="Google Shape;1165;p151"/>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1166" name="Google Shape;1166;p151"/>
          <p:cNvSpPr txBox="1"/>
          <p:nvPr/>
        </p:nvSpPr>
        <p:spPr>
          <a:xfrm>
            <a:off x="473350" y="1626100"/>
            <a:ext cx="83388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¿Cuál de las 8 etapas de modelos analíticos consideran que son las más relevantes en la resolución de un problema?</a:t>
            </a:r>
            <a:endParaRPr sz="2500">
              <a:solidFill>
                <a:srgbClr val="B7B7B7"/>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71"/>
        <p:cNvGrpSpPr/>
        <p:nvPr/>
      </p:nvGrpSpPr>
      <p:grpSpPr>
        <a:xfrm>
          <a:off x="0" y="0"/>
          <a:ext cx="0" cy="0"/>
          <a:chOff x="0" y="0"/>
          <a:chExt cx="0" cy="0"/>
        </a:xfrm>
      </p:grpSpPr>
      <p:sp>
        <p:nvSpPr>
          <p:cNvPr id="1172" name="Google Shape;1172;p152"/>
          <p:cNvSpPr txBox="1"/>
          <p:nvPr/>
        </p:nvSpPr>
        <p:spPr>
          <a:xfrm>
            <a:off x="1392488" y="1842225"/>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dirty="0">
                <a:solidFill>
                  <a:schemeClr val="accent1">
                    <a:lumMod val="75000"/>
                  </a:schemeClr>
                </a:solidFill>
                <a:latin typeface="DM Sans"/>
                <a:ea typeface="DM Sans"/>
                <a:cs typeface="DM Sans"/>
                <a:sym typeface="DM Sans"/>
              </a:rPr>
              <a:t>Conceptos complementarios</a:t>
            </a:r>
            <a:endParaRPr sz="4000" b="1" dirty="0">
              <a:solidFill>
                <a:schemeClr val="accent1">
                  <a:lumMod val="75000"/>
                </a:schemeClr>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dirty="0">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76"/>
        <p:cNvGrpSpPr/>
        <p:nvPr/>
      </p:nvGrpSpPr>
      <p:grpSpPr>
        <a:xfrm>
          <a:off x="0" y="0"/>
          <a:ext cx="0" cy="0"/>
          <a:chOff x="0" y="0"/>
          <a:chExt cx="0" cy="0"/>
        </a:xfrm>
      </p:grpSpPr>
      <p:sp>
        <p:nvSpPr>
          <p:cNvPr id="1177" name="Google Shape;1177;p153"/>
          <p:cNvSpPr txBox="1"/>
          <p:nvPr/>
        </p:nvSpPr>
        <p:spPr>
          <a:xfrm>
            <a:off x="433800" y="901696"/>
            <a:ext cx="7841400" cy="398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Conceptos complementarios</a:t>
            </a:r>
            <a:endParaRPr sz="4000" b="1">
              <a:solidFill>
                <a:schemeClr val="dk1"/>
              </a:solidFill>
              <a:latin typeface="DM Sans"/>
              <a:ea typeface="DM Sans"/>
              <a:cs typeface="DM Sans"/>
              <a:sym typeface="DM Sans"/>
            </a:endParaRPr>
          </a:p>
        </p:txBody>
      </p:sp>
      <p:sp>
        <p:nvSpPr>
          <p:cNvPr id="1178" name="Google Shape;1178;p153"/>
          <p:cNvSpPr txBox="1"/>
          <p:nvPr/>
        </p:nvSpPr>
        <p:spPr>
          <a:xfrm>
            <a:off x="739774" y="1473925"/>
            <a:ext cx="56556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En el </a:t>
            </a:r>
            <a:r>
              <a:rPr lang="es" sz="1350" b="1">
                <a:solidFill>
                  <a:schemeClr val="dk1"/>
                </a:solidFill>
                <a:latin typeface="DM Sans"/>
                <a:ea typeface="DM Sans"/>
                <a:cs typeface="DM Sans"/>
                <a:sym typeface="DM Sans"/>
              </a:rPr>
              <a:t>aprendizaje basado en máquina</a:t>
            </a:r>
            <a:r>
              <a:rPr lang="es" sz="1350">
                <a:solidFill>
                  <a:schemeClr val="dk1"/>
                </a:solidFill>
                <a:latin typeface="DM Sans"/>
                <a:ea typeface="DM Sans"/>
                <a:cs typeface="DM Sans"/>
                <a:sym typeface="DM Sans"/>
              </a:rPr>
              <a:t> 👉 un destino se conoce como etiqueta o target.</a:t>
            </a:r>
            <a:endParaRPr sz="135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En </a:t>
            </a:r>
            <a:r>
              <a:rPr lang="es" sz="1350" b="1">
                <a:solidFill>
                  <a:schemeClr val="dk1"/>
                </a:solidFill>
                <a:latin typeface="DM Sans"/>
                <a:ea typeface="DM Sans"/>
                <a:cs typeface="DM Sans"/>
                <a:sym typeface="DM Sans"/>
              </a:rPr>
              <a:t>estadística</a:t>
            </a:r>
            <a:r>
              <a:rPr lang="es" sz="1350">
                <a:solidFill>
                  <a:schemeClr val="dk1"/>
                </a:solidFill>
                <a:latin typeface="DM Sans"/>
                <a:ea typeface="DM Sans"/>
                <a:cs typeface="DM Sans"/>
                <a:sym typeface="DM Sans"/>
              </a:rPr>
              <a:t> 👉  un destino se conoce como variable dependiente.</a:t>
            </a:r>
            <a:endParaRPr sz="135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Una variable en estadística 👉 se conoce como característica en el </a:t>
            </a:r>
            <a:r>
              <a:rPr lang="es" sz="1350" b="1">
                <a:solidFill>
                  <a:schemeClr val="dk1"/>
                </a:solidFill>
                <a:latin typeface="DM Sans"/>
                <a:ea typeface="DM Sans"/>
                <a:cs typeface="DM Sans"/>
                <a:sym typeface="DM Sans"/>
              </a:rPr>
              <a:t>Machine Learning o Feature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a:solidFill>
                  <a:schemeClr val="dk1"/>
                </a:solidFill>
                <a:latin typeface="DM Sans"/>
                <a:ea typeface="DM Sans"/>
                <a:cs typeface="DM Sans"/>
                <a:sym typeface="DM Sans"/>
              </a:rPr>
              <a:t>Una transformación, en </a:t>
            </a:r>
            <a:r>
              <a:rPr lang="es" sz="1350" b="1">
                <a:solidFill>
                  <a:schemeClr val="dk1"/>
                </a:solidFill>
                <a:latin typeface="DM Sans"/>
                <a:ea typeface="DM Sans"/>
                <a:cs typeface="DM Sans"/>
                <a:sym typeface="DM Sans"/>
              </a:rPr>
              <a:t>estadística</a:t>
            </a:r>
            <a:r>
              <a:rPr lang="es" sz="1350">
                <a:solidFill>
                  <a:schemeClr val="dk1"/>
                </a:solidFill>
                <a:latin typeface="DM Sans"/>
                <a:ea typeface="DM Sans"/>
                <a:cs typeface="DM Sans"/>
                <a:sym typeface="DM Sans"/>
              </a:rPr>
              <a:t> 👉 se conoce como creación de característica en el ML. </a:t>
            </a: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25"/>
        <p:cNvGrpSpPr/>
        <p:nvPr/>
      </p:nvGrpSpPr>
      <p:grpSpPr>
        <a:xfrm>
          <a:off x="0" y="0"/>
          <a:ext cx="0" cy="0"/>
          <a:chOff x="0" y="0"/>
          <a:chExt cx="0" cy="0"/>
        </a:xfrm>
      </p:grpSpPr>
      <p:pic>
        <p:nvPicPr>
          <p:cNvPr id="826" name="Google Shape;826;p106"/>
          <p:cNvPicPr preferRelativeResize="0"/>
          <p:nvPr/>
        </p:nvPicPr>
        <p:blipFill>
          <a:blip r:embed="rId3">
            <a:alphaModFix/>
          </a:blip>
          <a:stretch>
            <a:fillRect/>
          </a:stretch>
        </p:blipFill>
        <p:spPr>
          <a:xfrm>
            <a:off x="4282525" y="1429977"/>
            <a:ext cx="4641150" cy="2727650"/>
          </a:xfrm>
          <a:prstGeom prst="rect">
            <a:avLst/>
          </a:prstGeom>
          <a:noFill/>
          <a:ln>
            <a:noFill/>
          </a:ln>
        </p:spPr>
      </p:pic>
      <p:sp>
        <p:nvSpPr>
          <p:cNvPr id="827" name="Google Shape;827;p106"/>
          <p:cNvSpPr txBox="1"/>
          <p:nvPr/>
        </p:nvSpPr>
        <p:spPr>
          <a:xfrm>
            <a:off x="384200" y="1727375"/>
            <a:ext cx="3643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highlight>
                  <a:srgbClr val="EAFF6A"/>
                </a:highlight>
                <a:latin typeface="DM Sans"/>
                <a:ea typeface="DM Sans"/>
                <a:cs typeface="DM Sans"/>
                <a:sym typeface="DM Sans"/>
              </a:rPr>
              <a:t>Modelos analíticos:</a:t>
            </a:r>
            <a:r>
              <a:rPr lang="es" sz="1350">
                <a:latin typeface="DM Sans"/>
                <a:ea typeface="DM Sans"/>
                <a:cs typeface="DM Sans"/>
                <a:sym typeface="DM Sans"/>
              </a:rPr>
              <a:t> representan una solución matemática de forma cerrada a unas ecuaciones sujeto a las condiciones iniciales.</a:t>
            </a:r>
            <a:endParaRPr sz="1350">
              <a:latin typeface="DM Sans"/>
              <a:ea typeface="DM Sans"/>
              <a:cs typeface="DM Sans"/>
              <a:sym typeface="DM Sans"/>
            </a:endParaRPr>
          </a:p>
          <a:p>
            <a:pPr marL="0" lvl="0" indent="0" algn="l" rtl="0">
              <a:spcBef>
                <a:spcPts val="0"/>
              </a:spcBef>
              <a:spcAft>
                <a:spcPts val="0"/>
              </a:spcAft>
              <a:buNone/>
            </a:pPr>
            <a:r>
              <a:rPr lang="es" sz="1350" b="1">
                <a:solidFill>
                  <a:schemeClr val="dk1"/>
                </a:solidFill>
                <a:highlight>
                  <a:srgbClr val="EAFF6A"/>
                </a:highlight>
                <a:latin typeface="DM Sans"/>
                <a:ea typeface="DM Sans"/>
                <a:cs typeface="DM Sans"/>
                <a:sym typeface="DM Sans"/>
              </a:rPr>
              <a:t>Modelos numéricos:</a:t>
            </a:r>
            <a:r>
              <a:rPr lang="es" sz="1350">
                <a:latin typeface="DM Sans"/>
                <a:ea typeface="DM Sans"/>
                <a:cs typeface="DM Sans"/>
                <a:sym typeface="DM Sans"/>
              </a:rPr>
              <a:t> se basan en un procedimiento numérico como la diferencia finita o el método de elementos finitos para resolver ecuaciones complejas</a:t>
            </a:r>
            <a:endParaRPr sz="1350">
              <a:latin typeface="DM Sans"/>
              <a:ea typeface="DM Sans"/>
              <a:cs typeface="DM Sans"/>
              <a:sym typeface="DM Sans"/>
            </a:endParaRPr>
          </a:p>
        </p:txBody>
      </p:sp>
      <p:sp>
        <p:nvSpPr>
          <p:cNvPr id="828" name="Google Shape;828;p106"/>
          <p:cNvSpPr txBox="1"/>
          <p:nvPr/>
        </p:nvSpPr>
        <p:spPr>
          <a:xfrm>
            <a:off x="384200" y="754000"/>
            <a:ext cx="6862500" cy="402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Tipos de modelos</a:t>
            </a:r>
            <a:endParaRPr sz="4000" b="1">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82"/>
        <p:cNvGrpSpPr/>
        <p:nvPr/>
      </p:nvGrpSpPr>
      <p:grpSpPr>
        <a:xfrm>
          <a:off x="0" y="0"/>
          <a:ext cx="0" cy="0"/>
          <a:chOff x="0" y="0"/>
          <a:chExt cx="0" cy="0"/>
        </a:xfrm>
      </p:grpSpPr>
      <p:sp>
        <p:nvSpPr>
          <p:cNvPr id="1183" name="Google Shape;1183;p154"/>
          <p:cNvSpPr txBox="1"/>
          <p:nvPr/>
        </p:nvSpPr>
        <p:spPr>
          <a:xfrm>
            <a:off x="582525" y="857375"/>
            <a:ext cx="7337100" cy="509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7 Conceptos claves</a:t>
            </a:r>
            <a:endParaRPr sz="4000" b="1">
              <a:solidFill>
                <a:schemeClr val="dk1"/>
              </a:solidFill>
              <a:latin typeface="DM Sans"/>
              <a:ea typeface="DM Sans"/>
              <a:cs typeface="DM Sans"/>
              <a:sym typeface="DM Sans"/>
            </a:endParaRPr>
          </a:p>
        </p:txBody>
      </p:sp>
      <p:sp>
        <p:nvSpPr>
          <p:cNvPr id="1184" name="Google Shape;1184;p154"/>
          <p:cNvSpPr txBox="1"/>
          <p:nvPr/>
        </p:nvSpPr>
        <p:spPr>
          <a:xfrm>
            <a:off x="314638" y="1757325"/>
            <a:ext cx="3891600" cy="20931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Features (Variables):</a:t>
            </a:r>
            <a:r>
              <a:rPr lang="es" sz="1350">
                <a:solidFill>
                  <a:schemeClr val="dk1"/>
                </a:solidFill>
                <a:latin typeface="DM Sans"/>
                <a:ea typeface="DM Sans"/>
                <a:cs typeface="DM Sans"/>
                <a:sym typeface="DM Sans"/>
              </a:rPr>
              <a:t> atributos que describen las instancias en el dataset</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Feature selection:</a:t>
            </a:r>
            <a:r>
              <a:rPr lang="es" sz="1350">
                <a:solidFill>
                  <a:schemeClr val="dk1"/>
                </a:solidFill>
                <a:latin typeface="DM Sans"/>
                <a:ea typeface="DM Sans"/>
                <a:cs typeface="DM Sans"/>
                <a:sym typeface="DM Sans"/>
              </a:rPr>
              <a:t> proceso de seleccionar las variables óptimas para incluir en la fase de entrenamiento</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Dataset: </a:t>
            </a:r>
            <a:r>
              <a:rPr lang="es" sz="1350">
                <a:solidFill>
                  <a:schemeClr val="dk1"/>
                </a:solidFill>
                <a:latin typeface="DM Sans"/>
                <a:ea typeface="DM Sans"/>
                <a:cs typeface="DM Sans"/>
                <a:sym typeface="DM Sans"/>
              </a:rPr>
              <a:t>información de insumo, material vital para el desarrollo de modelos</a:t>
            </a:r>
            <a:endParaRPr sz="1350">
              <a:solidFill>
                <a:schemeClr val="dk1"/>
              </a:solidFill>
              <a:latin typeface="DM Sans"/>
              <a:ea typeface="DM Sans"/>
              <a:cs typeface="DM Sans"/>
              <a:sym typeface="DM Sans"/>
            </a:endParaRPr>
          </a:p>
        </p:txBody>
      </p:sp>
      <p:sp>
        <p:nvSpPr>
          <p:cNvPr id="1185" name="Google Shape;1185;p154"/>
          <p:cNvSpPr txBox="1"/>
          <p:nvPr/>
        </p:nvSpPr>
        <p:spPr>
          <a:xfrm>
            <a:off x="4602963" y="1701600"/>
            <a:ext cx="42264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Aprendizaje y entrenamiento:</a:t>
            </a:r>
            <a:r>
              <a:rPr lang="es" sz="1350">
                <a:solidFill>
                  <a:schemeClr val="dk1"/>
                </a:solidFill>
                <a:latin typeface="DM Sans"/>
                <a:ea typeface="DM Sans"/>
                <a:cs typeface="DM Sans"/>
                <a:sym typeface="DM Sans"/>
              </a:rPr>
              <a:t> entendimiento de patrones involucrados </a:t>
            </a:r>
            <a:endParaRPr sz="135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Tuning: </a:t>
            </a:r>
            <a:r>
              <a:rPr lang="es" sz="1350">
                <a:solidFill>
                  <a:schemeClr val="dk1"/>
                </a:solidFill>
                <a:latin typeface="DM Sans"/>
                <a:ea typeface="DM Sans"/>
                <a:cs typeface="DM Sans"/>
                <a:sym typeface="DM Sans"/>
              </a:rPr>
              <a:t>optimización de parámetros de un algoritmo hasta encontrar la mejor combinación </a:t>
            </a:r>
            <a:endParaRPr sz="135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Modelos:</a:t>
            </a:r>
            <a:r>
              <a:rPr lang="es" sz="1350">
                <a:solidFill>
                  <a:schemeClr val="dk1"/>
                </a:solidFill>
                <a:latin typeface="DM Sans"/>
                <a:ea typeface="DM Sans"/>
                <a:cs typeface="DM Sans"/>
                <a:sym typeface="DM Sans"/>
              </a:rPr>
              <a:t> Estructuras matemáticas que se utilizan para obtener insights y predicciones</a:t>
            </a:r>
            <a:endParaRPr sz="135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Validación:</a:t>
            </a:r>
            <a:r>
              <a:rPr lang="es" sz="1350">
                <a:solidFill>
                  <a:schemeClr val="dk1"/>
                </a:solidFill>
                <a:latin typeface="DM Sans"/>
                <a:ea typeface="DM Sans"/>
                <a:cs typeface="DM Sans"/>
                <a:sym typeface="DM Sans"/>
              </a:rPr>
              <a:t> proceso para validar desempeño de modelos</a:t>
            </a:r>
            <a:endParaRPr sz="135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89"/>
        <p:cNvGrpSpPr/>
        <p:nvPr/>
      </p:nvGrpSpPr>
      <p:grpSpPr>
        <a:xfrm>
          <a:off x="0" y="0"/>
          <a:ext cx="0" cy="0"/>
          <a:chOff x="0" y="0"/>
          <a:chExt cx="0" cy="0"/>
        </a:xfrm>
      </p:grpSpPr>
      <p:sp>
        <p:nvSpPr>
          <p:cNvPr id="1190" name="Google Shape;1190;p155"/>
          <p:cNvSpPr txBox="1"/>
          <p:nvPr/>
        </p:nvSpPr>
        <p:spPr>
          <a:xfrm>
            <a:off x="508700" y="808795"/>
            <a:ext cx="7841400" cy="354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Flujo de trabajo</a:t>
            </a:r>
            <a:endParaRPr sz="4000" b="1">
              <a:solidFill>
                <a:schemeClr val="dk1"/>
              </a:solidFill>
              <a:latin typeface="DM Sans"/>
              <a:ea typeface="DM Sans"/>
              <a:cs typeface="DM Sans"/>
              <a:sym typeface="DM Sans"/>
            </a:endParaRPr>
          </a:p>
        </p:txBody>
      </p:sp>
      <p:sp>
        <p:nvSpPr>
          <p:cNvPr id="1191" name="Google Shape;1191;p155"/>
          <p:cNvSpPr txBox="1"/>
          <p:nvPr/>
        </p:nvSpPr>
        <p:spPr>
          <a:xfrm>
            <a:off x="508700" y="1833350"/>
            <a:ext cx="34077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típico de trabajo para el </a:t>
            </a:r>
            <a:r>
              <a:rPr lang="es" sz="1350" b="1">
                <a:solidFill>
                  <a:schemeClr val="dk1"/>
                </a:solidFill>
                <a:latin typeface="DM Sans"/>
                <a:ea typeface="DM Sans"/>
                <a:cs typeface="DM Sans"/>
                <a:sym typeface="DM Sans"/>
              </a:rPr>
              <a:t>Aprendizaje supervisado</a:t>
            </a:r>
            <a:r>
              <a:rPr lang="es" sz="1350">
                <a:solidFill>
                  <a:schemeClr val="dk1"/>
                </a:solidFill>
                <a:latin typeface="DM Sans"/>
                <a:ea typeface="DM Sans"/>
                <a:cs typeface="DM Sans"/>
                <a:sym typeface="DM Sans"/>
              </a:rPr>
              <a:t>. Es clave a nivel empresarial contar con sistemas de retroalimentación que permitan mejorar continuamente los modelos</a:t>
            </a:r>
            <a:endParaRPr sz="1350">
              <a:latin typeface="DM Sans"/>
              <a:ea typeface="DM Sans"/>
              <a:cs typeface="DM Sans"/>
              <a:sym typeface="DM Sans"/>
            </a:endParaRPr>
          </a:p>
        </p:txBody>
      </p:sp>
      <p:pic>
        <p:nvPicPr>
          <p:cNvPr id="1192" name="Google Shape;1192;p155"/>
          <p:cNvPicPr preferRelativeResize="0"/>
          <p:nvPr/>
        </p:nvPicPr>
        <p:blipFill>
          <a:blip r:embed="rId3">
            <a:alphaModFix/>
          </a:blip>
          <a:stretch>
            <a:fillRect/>
          </a:stretch>
        </p:blipFill>
        <p:spPr>
          <a:xfrm>
            <a:off x="4019900" y="1451100"/>
            <a:ext cx="4950700" cy="2475350"/>
          </a:xfrm>
          <a:prstGeom prst="rect">
            <a:avLst/>
          </a:prstGeom>
          <a:noFill/>
          <a:ln>
            <a:noFill/>
          </a:ln>
        </p:spPr>
      </p:pic>
      <p:sp>
        <p:nvSpPr>
          <p:cNvPr id="1193" name="Google Shape;1193;p155"/>
          <p:cNvSpPr txBox="1"/>
          <p:nvPr/>
        </p:nvSpPr>
        <p:spPr>
          <a:xfrm>
            <a:off x="266200" y="4659625"/>
            <a:ext cx="768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latin typeface="DM Sans"/>
                <a:ea typeface="DM Sans"/>
                <a:cs typeface="DM Sans"/>
                <a:sym typeface="DM Sans"/>
              </a:rPr>
              <a:t>Fuente:  </a:t>
            </a:r>
            <a:r>
              <a:rPr lang="es" sz="1100">
                <a:latin typeface="DM Sans"/>
                <a:ea typeface="DM Sans"/>
                <a:cs typeface="DM Sans"/>
                <a:sym typeface="DM Sans"/>
              </a:rPr>
              <a:t>Nguyen D. et al. (2016).</a:t>
            </a:r>
            <a:r>
              <a:rPr lang="es" sz="1100" b="1">
                <a:latin typeface="DM Sans"/>
                <a:ea typeface="DM Sans"/>
                <a:cs typeface="DM Sans"/>
                <a:sym typeface="DM Sans"/>
              </a:rPr>
              <a:t> </a:t>
            </a:r>
            <a:r>
              <a:rPr lang="es" sz="1100">
                <a:latin typeface="DM Sans"/>
                <a:ea typeface="DM Sans"/>
                <a:cs typeface="DM Sans"/>
                <a:sym typeface="DM Sans"/>
              </a:rPr>
              <a:t>Joint Network Coding and Machine Learning for Error-prone Wireless Broadcast</a:t>
            </a:r>
            <a:endParaRPr sz="110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97"/>
        <p:cNvGrpSpPr/>
        <p:nvPr/>
      </p:nvGrpSpPr>
      <p:grpSpPr>
        <a:xfrm>
          <a:off x="0" y="0"/>
          <a:ext cx="0" cy="0"/>
          <a:chOff x="0" y="0"/>
          <a:chExt cx="0" cy="0"/>
        </a:xfrm>
      </p:grpSpPr>
      <p:sp>
        <p:nvSpPr>
          <p:cNvPr id="1198" name="Google Shape;1198;p156"/>
          <p:cNvSpPr txBox="1"/>
          <p:nvPr/>
        </p:nvSpPr>
        <p:spPr>
          <a:xfrm>
            <a:off x="458575" y="605321"/>
            <a:ext cx="7841400" cy="415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latin typeface="DM Sans"/>
                <a:ea typeface="DM Sans"/>
                <a:cs typeface="DM Sans"/>
                <a:sym typeface="DM Sans"/>
              </a:rPr>
              <a:t>Aprendizaje no supervisado</a:t>
            </a:r>
            <a:endParaRPr sz="4000" b="1">
              <a:latin typeface="DM Sans"/>
              <a:ea typeface="DM Sans"/>
              <a:cs typeface="DM Sans"/>
              <a:sym typeface="DM Sans"/>
            </a:endParaRPr>
          </a:p>
        </p:txBody>
      </p:sp>
      <p:sp>
        <p:nvSpPr>
          <p:cNvPr id="1199" name="Google Shape;1199;p156"/>
          <p:cNvSpPr txBox="1"/>
          <p:nvPr/>
        </p:nvSpPr>
        <p:spPr>
          <a:xfrm>
            <a:off x="421598" y="1687825"/>
            <a:ext cx="34494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típico de trabajo para el </a:t>
            </a:r>
            <a:r>
              <a:rPr lang="es" sz="1350" b="1">
                <a:solidFill>
                  <a:schemeClr val="dk1"/>
                </a:solidFill>
                <a:latin typeface="DM Sans"/>
                <a:ea typeface="DM Sans"/>
                <a:cs typeface="DM Sans"/>
                <a:sym typeface="DM Sans"/>
              </a:rPr>
              <a:t>Aprendizaje No supervisado</a:t>
            </a:r>
            <a:r>
              <a:rPr lang="es" sz="1350">
                <a:solidFill>
                  <a:schemeClr val="dk1"/>
                </a:solidFill>
                <a:latin typeface="DM Sans"/>
                <a:ea typeface="DM Sans"/>
                <a:cs typeface="DM Sans"/>
                <a:sym typeface="DM Sans"/>
              </a:rPr>
              <a:t>. Algunas veces este tipo de aprendizaje se aplica como etapa previa antes del uso del </a:t>
            </a:r>
            <a:r>
              <a:rPr lang="es" sz="1350" b="1">
                <a:solidFill>
                  <a:schemeClr val="dk1"/>
                </a:solidFill>
                <a:latin typeface="DM Sans"/>
                <a:ea typeface="DM Sans"/>
                <a:cs typeface="DM Sans"/>
                <a:sym typeface="DM Sans"/>
              </a:rPr>
              <a:t>Aprendizaje Supervisado</a:t>
            </a:r>
            <a:endParaRPr sz="1350" b="1">
              <a:latin typeface="DM Sans"/>
              <a:ea typeface="DM Sans"/>
              <a:cs typeface="DM Sans"/>
              <a:sym typeface="DM Sans"/>
            </a:endParaRPr>
          </a:p>
        </p:txBody>
      </p:sp>
      <p:pic>
        <p:nvPicPr>
          <p:cNvPr id="1200" name="Google Shape;1200;p156"/>
          <p:cNvPicPr preferRelativeResize="0"/>
          <p:nvPr/>
        </p:nvPicPr>
        <p:blipFill>
          <a:blip r:embed="rId3">
            <a:alphaModFix/>
          </a:blip>
          <a:stretch>
            <a:fillRect/>
          </a:stretch>
        </p:blipFill>
        <p:spPr>
          <a:xfrm>
            <a:off x="4114875" y="1562325"/>
            <a:ext cx="4607525" cy="2636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254"/>
        <p:cNvGrpSpPr/>
        <p:nvPr/>
      </p:nvGrpSpPr>
      <p:grpSpPr>
        <a:xfrm>
          <a:off x="0" y="0"/>
          <a:ext cx="0" cy="0"/>
          <a:chOff x="0" y="0"/>
          <a:chExt cx="0" cy="0"/>
        </a:xfrm>
      </p:grpSpPr>
      <p:sp>
        <p:nvSpPr>
          <p:cNvPr id="1255" name="Google Shape;1255;p16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¿Preguntas?</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32"/>
        <p:cNvGrpSpPr/>
        <p:nvPr/>
      </p:nvGrpSpPr>
      <p:grpSpPr>
        <a:xfrm>
          <a:off x="0" y="0"/>
          <a:ext cx="0" cy="0"/>
          <a:chOff x="0" y="0"/>
          <a:chExt cx="0" cy="0"/>
        </a:xfrm>
      </p:grpSpPr>
      <p:sp>
        <p:nvSpPr>
          <p:cNvPr id="833" name="Google Shape;833;p107"/>
          <p:cNvSpPr txBox="1"/>
          <p:nvPr/>
        </p:nvSpPr>
        <p:spPr>
          <a:xfrm>
            <a:off x="1461300" y="2202300"/>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¿Qué es un Modelo Analítico?</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37"/>
        <p:cNvGrpSpPr/>
        <p:nvPr/>
      </p:nvGrpSpPr>
      <p:grpSpPr>
        <a:xfrm>
          <a:off x="0" y="0"/>
          <a:ext cx="0" cy="0"/>
          <a:chOff x="0" y="0"/>
          <a:chExt cx="0" cy="0"/>
        </a:xfrm>
      </p:grpSpPr>
      <p:sp>
        <p:nvSpPr>
          <p:cNvPr id="838" name="Google Shape;838;p108"/>
          <p:cNvSpPr txBox="1"/>
          <p:nvPr/>
        </p:nvSpPr>
        <p:spPr>
          <a:xfrm>
            <a:off x="647450" y="979399"/>
            <a:ext cx="8022600" cy="492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Modelo Analítico?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839" name="Google Shape;839;p108"/>
          <p:cNvSpPr txBox="1"/>
          <p:nvPr/>
        </p:nvSpPr>
        <p:spPr>
          <a:xfrm>
            <a:off x="647450" y="3325950"/>
            <a:ext cx="3465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Existen múltiples definiciones al respecto. Sin embargo, elegimos esta definición para el desarrollo del curso 🧐</a:t>
            </a:r>
            <a:endParaRPr sz="1350">
              <a:solidFill>
                <a:schemeClr val="dk1"/>
              </a:solidFill>
              <a:latin typeface="DM Sans"/>
              <a:ea typeface="DM Sans"/>
              <a:cs typeface="DM Sans"/>
              <a:sym typeface="DM Sans"/>
            </a:endParaRPr>
          </a:p>
        </p:txBody>
      </p:sp>
      <p:sp>
        <p:nvSpPr>
          <p:cNvPr id="840" name="Google Shape;840;p108"/>
          <p:cNvSpPr txBox="1"/>
          <p:nvPr/>
        </p:nvSpPr>
        <p:spPr>
          <a:xfrm>
            <a:off x="647450" y="1878975"/>
            <a:ext cx="4025100" cy="1508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Es un proceso que permite combinar datos heterogéneos de muchas fuentes diferentes. </a:t>
            </a:r>
            <a:endParaRPr sz="1350">
              <a:solidFill>
                <a:schemeClr val="dk1"/>
              </a:solidFill>
              <a:latin typeface="DM Sans"/>
              <a:ea typeface="DM Sans"/>
              <a:cs typeface="DM Sans"/>
              <a:sym typeface="DM Sans"/>
            </a:endParaRPr>
          </a:p>
          <a:p>
            <a:pPr marL="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Por lo tanto, facilita que distintos tipos de datos sean fusionados para posteriormente poder ser analizados de manera conjunta”. </a:t>
            </a:r>
            <a:endParaRPr sz="135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52"/>
        <p:cNvGrpSpPr/>
        <p:nvPr/>
      </p:nvGrpSpPr>
      <p:grpSpPr>
        <a:xfrm>
          <a:off x="0" y="0"/>
          <a:ext cx="0" cy="0"/>
          <a:chOff x="0" y="0"/>
          <a:chExt cx="0" cy="0"/>
        </a:xfrm>
      </p:grpSpPr>
      <p:sp>
        <p:nvSpPr>
          <p:cNvPr id="853" name="Google Shape;853;p110"/>
          <p:cNvSpPr txBox="1"/>
          <p:nvPr/>
        </p:nvSpPr>
        <p:spPr>
          <a:xfrm>
            <a:off x="499675" y="1984475"/>
            <a:ext cx="46686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350" i="0" u="none" strike="noStrike" cap="none">
                <a:solidFill>
                  <a:srgbClr val="000000"/>
                </a:solidFill>
                <a:latin typeface="DM Sans"/>
                <a:ea typeface="DM Sans"/>
                <a:cs typeface="DM Sans"/>
                <a:sym typeface="DM Sans"/>
              </a:rPr>
              <a:t>Este proceso está basado en una metodología estructurada de pasos:</a:t>
            </a:r>
            <a:endParaRPr sz="1350" i="0" u="none" strike="noStrike" cap="none">
              <a:solidFill>
                <a:srgbClr val="000000"/>
              </a:solidFill>
              <a:latin typeface="DM Sans"/>
              <a:ea typeface="DM Sans"/>
              <a:cs typeface="DM Sans"/>
              <a:sym typeface="DM Sans"/>
            </a:endParaRPr>
          </a:p>
        </p:txBody>
      </p:sp>
      <p:pic>
        <p:nvPicPr>
          <p:cNvPr id="854" name="Google Shape;854;p110"/>
          <p:cNvPicPr preferRelativeResize="0"/>
          <p:nvPr/>
        </p:nvPicPr>
        <p:blipFill rotWithShape="1">
          <a:blip r:embed="rId3">
            <a:alphaModFix/>
          </a:blip>
          <a:srcRect/>
          <a:stretch/>
        </p:blipFill>
        <p:spPr>
          <a:xfrm>
            <a:off x="5225521" y="1168244"/>
            <a:ext cx="3528922" cy="3156757"/>
          </a:xfrm>
          <a:prstGeom prst="rect">
            <a:avLst/>
          </a:prstGeom>
          <a:noFill/>
          <a:ln>
            <a:noFill/>
          </a:ln>
        </p:spPr>
      </p:pic>
      <p:sp>
        <p:nvSpPr>
          <p:cNvPr id="855" name="Google Shape;855;p110"/>
          <p:cNvSpPr txBox="1"/>
          <p:nvPr/>
        </p:nvSpPr>
        <p:spPr>
          <a:xfrm>
            <a:off x="499675" y="943850"/>
            <a:ext cx="7841400" cy="40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Etapas </a:t>
            </a:r>
            <a:endParaRPr sz="4000" b="1">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65"/>
        <p:cNvGrpSpPr/>
        <p:nvPr/>
      </p:nvGrpSpPr>
      <p:grpSpPr>
        <a:xfrm>
          <a:off x="0" y="0"/>
          <a:ext cx="0" cy="0"/>
          <a:chOff x="0" y="0"/>
          <a:chExt cx="0" cy="0"/>
        </a:xfrm>
      </p:grpSpPr>
      <p:grpSp>
        <p:nvGrpSpPr>
          <p:cNvPr id="866" name="Google Shape;866;p112"/>
          <p:cNvGrpSpPr/>
          <p:nvPr/>
        </p:nvGrpSpPr>
        <p:grpSpPr>
          <a:xfrm>
            <a:off x="473370" y="619431"/>
            <a:ext cx="738905" cy="738905"/>
            <a:chOff x="575612" y="1950748"/>
            <a:chExt cx="431100" cy="431100"/>
          </a:xfrm>
        </p:grpSpPr>
        <p:sp>
          <p:nvSpPr>
            <p:cNvPr id="867" name="Google Shape;867;p112"/>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8" name="Google Shape;868;p11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69" name="Google Shape;869;p11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70" name="Google Shape;870;p112"/>
          <p:cNvSpPr txBox="1"/>
          <p:nvPr/>
        </p:nvSpPr>
        <p:spPr>
          <a:xfrm>
            <a:off x="473350" y="1626100"/>
            <a:ext cx="83388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Para crear un modelo analítico, utilizamos generalmente técnicas vinculadas con Data Science y con el Machine Learning, pero entonces:</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¿Qué es el Machine Learning? </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¿Cuáles son sus particularidades y características principales?</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
        <p:nvSpPr>
          <p:cNvPr id="871" name="Google Shape;871;p112"/>
          <p:cNvSpPr txBox="1"/>
          <p:nvPr/>
        </p:nvSpPr>
        <p:spPr>
          <a:xfrm>
            <a:off x="473350" y="41095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2791</Words>
  <Application>Microsoft Office PowerPoint</Application>
  <PresentationFormat>Presentación en pantalla (16:9)</PresentationFormat>
  <Paragraphs>287</Paragraphs>
  <Slides>53</Slides>
  <Notes>53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Didact Gothic</vt:lpstr>
      <vt:lpstr>Helvetica Neue Light</vt:lpstr>
      <vt:lpstr>DM Sans</vt:lpstr>
      <vt:lpstr>Arial</vt:lpstr>
      <vt:lpstr>Helvetica Neue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Componentes de 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3</cp:revision>
  <dcterms:modified xsi:type="dcterms:W3CDTF">2023-09-03T13:07:14Z</dcterms:modified>
</cp:coreProperties>
</file>